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9" r:id="rId6"/>
    <p:sldId id="261" r:id="rId7"/>
    <p:sldId id="262" r:id="rId8"/>
    <p:sldId id="263" r:id="rId9"/>
    <p:sldId id="264" r:id="rId10"/>
    <p:sldId id="265" r:id="rId11"/>
    <p:sldId id="266" r:id="rId12"/>
    <p:sldId id="267" r:id="rId13"/>
    <p:sldId id="268" r:id="rId14"/>
  </p:sldIdLst>
  <p:sldSz cx="18288000" cy="10287000"/>
  <p:notesSz cx="6858000" cy="9144000"/>
  <p:embeddedFontLst>
    <p:embeddedFont>
      <p:font typeface="DejaVu Serif Bold" charset="0"/>
      <p:regular r:id="rId15"/>
    </p:embeddedFont>
    <p:embeddedFont>
      <p:font typeface="Segoe UI Semibold" pitchFamily="34" charset="0"/>
      <p:bold r:id="rId16"/>
    </p:embeddedFont>
    <p:embeddedFont>
      <p:font typeface="Segoe UI Symbol" pitchFamily="34" charset="0"/>
      <p:regular r:id="rId17"/>
    </p:embeddedFont>
    <p:embeddedFont>
      <p:font typeface="Calibri" pitchFamily="34" charset="0"/>
      <p:regular r:id="rId18"/>
      <p:bold r:id="rId19"/>
      <p:italic r:id="rId20"/>
      <p:boldItalic r:id="rId21"/>
    </p:embeddedFont>
    <p:embeddedFont>
      <p:font typeface="Crafty Girls"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94622" autoAdjust="0"/>
  </p:normalViewPr>
  <p:slideViewPr>
    <p:cSldViewPr>
      <p:cViewPr varScale="1">
        <p:scale>
          <a:sx n="57" d="100"/>
          <a:sy n="57" d="100"/>
        </p:scale>
        <p:origin x="-68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8.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095696" y="1942490"/>
            <a:ext cx="13741008" cy="3835400"/>
          </a:xfrm>
          <a:prstGeom prst="rect">
            <a:avLst/>
          </a:prstGeom>
        </p:spPr>
        <p:txBody>
          <a:bodyPr lIns="0" tIns="0" rIns="0" bIns="0" rtlCol="0" anchor="t">
            <a:spAutoFit/>
          </a:bodyPr>
          <a:lstStyle/>
          <a:p>
            <a:pPr algn="ctr">
              <a:lnSpc>
                <a:spcPts val="13750"/>
              </a:lnSpc>
            </a:pPr>
            <a:r>
              <a:rPr lang="en-US" sz="12500" dirty="0">
                <a:solidFill>
                  <a:srgbClr val="A86D3A"/>
                </a:solidFill>
                <a:latin typeface="Crimson Roman"/>
              </a:rPr>
              <a:t>İLETİŞİM BECERİLERİ</a:t>
            </a:r>
          </a:p>
        </p:txBody>
      </p:sp>
      <p:sp>
        <p:nvSpPr>
          <p:cNvPr id="3" name="TextBox 3"/>
          <p:cNvSpPr txBox="1"/>
          <p:nvPr/>
        </p:nvSpPr>
        <p:spPr>
          <a:xfrm>
            <a:off x="2095696" y="6429985"/>
            <a:ext cx="13741008" cy="699135"/>
          </a:xfrm>
          <a:prstGeom prst="rect">
            <a:avLst/>
          </a:prstGeom>
        </p:spPr>
        <p:txBody>
          <a:bodyPr lIns="0" tIns="0" rIns="0" bIns="0" rtlCol="0" anchor="t">
            <a:spAutoFit/>
          </a:bodyPr>
          <a:lstStyle/>
          <a:p>
            <a:pPr algn="ctr">
              <a:lnSpc>
                <a:spcPts val="5040"/>
              </a:lnSpc>
              <a:spcBef>
                <a:spcPct val="0"/>
              </a:spcBef>
            </a:pPr>
            <a:r>
              <a:rPr lang="en-US" sz="3600">
                <a:solidFill>
                  <a:srgbClr val="000000"/>
                </a:solidFill>
                <a:latin typeface="Crimson Roman"/>
              </a:rPr>
              <a:t>ORTAOKUL/ LİSE VELİ SUNUMU</a:t>
            </a:r>
          </a:p>
        </p:txBody>
      </p:sp>
      <p:sp>
        <p:nvSpPr>
          <p:cNvPr id="4" name="TextBox 4"/>
          <p:cNvSpPr txBox="1"/>
          <p:nvPr/>
        </p:nvSpPr>
        <p:spPr>
          <a:xfrm>
            <a:off x="3357522" y="7795870"/>
            <a:ext cx="12573088" cy="1154162"/>
          </a:xfrm>
          <a:prstGeom prst="rect">
            <a:avLst/>
          </a:prstGeom>
        </p:spPr>
        <p:txBody>
          <a:bodyPr wrap="square" lIns="0" tIns="0" rIns="0" bIns="0" rtlCol="0" anchor="t">
            <a:spAutoFit/>
          </a:bodyPr>
          <a:lstStyle/>
          <a:p>
            <a:pPr algn="ctr">
              <a:lnSpc>
                <a:spcPts val="4479"/>
              </a:lnSpc>
              <a:spcBef>
                <a:spcPct val="0"/>
              </a:spcBef>
            </a:pPr>
            <a:r>
              <a:rPr lang="en-US" sz="3199" dirty="0">
                <a:solidFill>
                  <a:srgbClr val="000000"/>
                </a:solidFill>
                <a:latin typeface="Crimson Roman Bold"/>
              </a:rPr>
              <a:t>2023-2024 </a:t>
            </a:r>
            <a:r>
              <a:rPr lang="en-US" sz="3199" dirty="0" err="1">
                <a:solidFill>
                  <a:srgbClr val="000000"/>
                </a:solidFill>
                <a:latin typeface="Crimson Roman Bold"/>
              </a:rPr>
              <a:t>Eğitim</a:t>
            </a:r>
            <a:r>
              <a:rPr lang="en-US" sz="3199" dirty="0">
                <a:solidFill>
                  <a:srgbClr val="000000"/>
                </a:solidFill>
                <a:latin typeface="Crimson Roman Bold"/>
              </a:rPr>
              <a:t> </a:t>
            </a:r>
            <a:r>
              <a:rPr lang="en-US" sz="3199" dirty="0" err="1">
                <a:solidFill>
                  <a:srgbClr val="000000"/>
                </a:solidFill>
                <a:latin typeface="Crimson Roman Bold"/>
              </a:rPr>
              <a:t>Öğretim</a:t>
            </a:r>
            <a:r>
              <a:rPr lang="en-US" sz="3199" dirty="0">
                <a:solidFill>
                  <a:srgbClr val="000000"/>
                </a:solidFill>
                <a:latin typeface="Crimson Roman Bold"/>
              </a:rPr>
              <a:t> </a:t>
            </a:r>
            <a:r>
              <a:rPr lang="en-US" sz="3199" dirty="0" err="1">
                <a:solidFill>
                  <a:srgbClr val="000000"/>
                </a:solidFill>
                <a:latin typeface="Crimson Roman Bold"/>
              </a:rPr>
              <a:t>yılı</a:t>
            </a:r>
            <a:r>
              <a:rPr lang="en-US" sz="3199" dirty="0">
                <a:solidFill>
                  <a:srgbClr val="000000"/>
                </a:solidFill>
                <a:latin typeface="Crimson Roman Bold"/>
              </a:rPr>
              <a:t> “</a:t>
            </a:r>
            <a:r>
              <a:rPr lang="en-US" sz="3199" dirty="0" err="1">
                <a:solidFill>
                  <a:srgbClr val="000000"/>
                </a:solidFill>
                <a:latin typeface="Crimson Roman Bold"/>
              </a:rPr>
              <a:t>Kilis</a:t>
            </a:r>
            <a:r>
              <a:rPr lang="en-US" sz="3199" dirty="0">
                <a:solidFill>
                  <a:srgbClr val="000000"/>
                </a:solidFill>
                <a:latin typeface="Crimson Roman Bold"/>
              </a:rPr>
              <a:t> İl MEM </a:t>
            </a:r>
            <a:r>
              <a:rPr lang="en-US" sz="3199" dirty="0" err="1">
                <a:solidFill>
                  <a:srgbClr val="000000"/>
                </a:solidFill>
                <a:latin typeface="Crimson Roman Bold"/>
              </a:rPr>
              <a:t>Yerel</a:t>
            </a:r>
            <a:r>
              <a:rPr lang="en-US" sz="3199" dirty="0">
                <a:solidFill>
                  <a:srgbClr val="000000"/>
                </a:solidFill>
                <a:latin typeface="Crimson Roman Bold"/>
              </a:rPr>
              <a:t> </a:t>
            </a:r>
            <a:r>
              <a:rPr lang="en-US" sz="3199" dirty="0" err="1">
                <a:solidFill>
                  <a:srgbClr val="000000"/>
                </a:solidFill>
                <a:latin typeface="Crimson Roman Bold"/>
              </a:rPr>
              <a:t>Hedef</a:t>
            </a:r>
            <a:r>
              <a:rPr lang="en-US" sz="3199" dirty="0">
                <a:solidFill>
                  <a:srgbClr val="000000"/>
                </a:solidFill>
                <a:latin typeface="Crimson Roman Bold"/>
              </a:rPr>
              <a:t> </a:t>
            </a:r>
            <a:r>
              <a:rPr lang="en-US" sz="3199" dirty="0" err="1">
                <a:solidFill>
                  <a:srgbClr val="000000"/>
                </a:solidFill>
                <a:latin typeface="Crimson Roman Bold"/>
              </a:rPr>
              <a:t>İçerik</a:t>
            </a:r>
            <a:r>
              <a:rPr lang="en-US" sz="3199" dirty="0">
                <a:solidFill>
                  <a:srgbClr val="000000"/>
                </a:solidFill>
                <a:latin typeface="Crimson Roman Bold"/>
              </a:rPr>
              <a:t> </a:t>
            </a:r>
            <a:r>
              <a:rPr lang="en-US" sz="3199" dirty="0" err="1">
                <a:solidFill>
                  <a:srgbClr val="000000"/>
                </a:solidFill>
                <a:latin typeface="Crimson Roman Bold"/>
              </a:rPr>
              <a:t>Hazırlama</a:t>
            </a:r>
            <a:r>
              <a:rPr lang="en-US" sz="3199" dirty="0">
                <a:solidFill>
                  <a:srgbClr val="000000"/>
                </a:solidFill>
                <a:latin typeface="Crimson Roman Bold"/>
              </a:rPr>
              <a:t>” </a:t>
            </a:r>
            <a:r>
              <a:rPr lang="en-US" sz="3199" dirty="0" err="1">
                <a:solidFill>
                  <a:srgbClr val="000000"/>
                </a:solidFill>
                <a:latin typeface="Crimson Roman Bold"/>
              </a:rPr>
              <a:t>Komisyonu</a:t>
            </a:r>
            <a:r>
              <a:rPr lang="en-US" sz="3199" dirty="0">
                <a:solidFill>
                  <a:srgbClr val="000000"/>
                </a:solidFill>
                <a:latin typeface="Crimson Roman Bold"/>
              </a:rPr>
              <a:t> </a:t>
            </a:r>
            <a:r>
              <a:rPr lang="en-US" sz="3199" dirty="0" err="1">
                <a:solidFill>
                  <a:srgbClr val="000000"/>
                </a:solidFill>
                <a:latin typeface="Crimson Roman Bold"/>
              </a:rPr>
              <a:t>tarafından</a:t>
            </a:r>
            <a:r>
              <a:rPr lang="en-US" sz="3199" dirty="0">
                <a:solidFill>
                  <a:srgbClr val="000000"/>
                </a:solidFill>
                <a:latin typeface="Crimson Roman Bold"/>
              </a:rPr>
              <a:t> </a:t>
            </a:r>
            <a:r>
              <a:rPr lang="en-US" sz="3199" dirty="0" err="1">
                <a:solidFill>
                  <a:srgbClr val="000000"/>
                </a:solidFill>
                <a:latin typeface="Crimson Roman Bold"/>
              </a:rPr>
              <a:t>hazırlanmıştır</a:t>
            </a:r>
            <a:r>
              <a:rPr lang="en-US" sz="3199" dirty="0">
                <a:solidFill>
                  <a:srgbClr val="000000"/>
                </a:solidFill>
                <a:latin typeface="Crimson Roman Bold"/>
              </a:rPr>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009140"/>
            <a:ext cx="17259300" cy="4639310"/>
          </a:xfrm>
          <a:prstGeom prst="rect">
            <a:avLst/>
          </a:prstGeom>
        </p:spPr>
        <p:txBody>
          <a:bodyPr lIns="0" tIns="0" rIns="0" bIns="0" rtlCol="0" anchor="t">
            <a:spAutoFit/>
          </a:bodyPr>
          <a:lstStyle/>
          <a:p>
            <a:pPr>
              <a:lnSpc>
                <a:spcPts val="4479"/>
              </a:lnSpc>
              <a:spcBef>
                <a:spcPct val="0"/>
              </a:spcBef>
            </a:pPr>
            <a:r>
              <a:rPr lang="en-US" sz="3199" dirty="0" err="1">
                <a:solidFill>
                  <a:srgbClr val="A86D3A"/>
                </a:solidFill>
                <a:latin typeface="Crimson Roman Bold"/>
              </a:rPr>
              <a:t>Aile</a:t>
            </a:r>
            <a:r>
              <a:rPr lang="en-US" sz="3199" dirty="0">
                <a:solidFill>
                  <a:srgbClr val="A86D3A"/>
                </a:solidFill>
                <a:latin typeface="Crimson Roman Bold"/>
              </a:rPr>
              <a:t> </a:t>
            </a:r>
            <a:r>
              <a:rPr lang="en-US" sz="3199" dirty="0" err="1">
                <a:solidFill>
                  <a:srgbClr val="A86D3A"/>
                </a:solidFill>
                <a:latin typeface="Crimson Roman Bold"/>
              </a:rPr>
              <a:t>üyeleri</a:t>
            </a:r>
            <a:r>
              <a:rPr lang="en-US" sz="3199" dirty="0">
                <a:solidFill>
                  <a:srgbClr val="A86D3A"/>
                </a:solidFill>
                <a:latin typeface="Crimson Roman Bold"/>
              </a:rPr>
              <a:t> </a:t>
            </a:r>
            <a:r>
              <a:rPr lang="en-US" sz="3199" dirty="0" err="1">
                <a:solidFill>
                  <a:srgbClr val="A86D3A"/>
                </a:solidFill>
                <a:latin typeface="Crimson Roman Bold"/>
              </a:rPr>
              <a:t>birbirlerine</a:t>
            </a:r>
            <a:r>
              <a:rPr lang="en-US" sz="3199" dirty="0">
                <a:solidFill>
                  <a:srgbClr val="A86D3A"/>
                </a:solidFill>
                <a:latin typeface="Crimson Roman Bold"/>
              </a:rPr>
              <a:t> </a:t>
            </a:r>
            <a:r>
              <a:rPr lang="en-US" sz="3199" dirty="0" err="1">
                <a:solidFill>
                  <a:srgbClr val="A86D3A"/>
                </a:solidFill>
                <a:latin typeface="Crimson Roman Bold"/>
              </a:rPr>
              <a:t>yeterince</a:t>
            </a:r>
            <a:r>
              <a:rPr lang="en-US" sz="3199" dirty="0">
                <a:solidFill>
                  <a:srgbClr val="A86D3A"/>
                </a:solidFill>
                <a:latin typeface="Crimson Roman Bold"/>
              </a:rPr>
              <a:t> </a:t>
            </a:r>
            <a:r>
              <a:rPr lang="en-US" sz="3199" dirty="0" err="1">
                <a:solidFill>
                  <a:srgbClr val="A86D3A"/>
                </a:solidFill>
                <a:latin typeface="Crimson Roman Bold"/>
              </a:rPr>
              <a:t>zaman</a:t>
            </a:r>
            <a:r>
              <a:rPr lang="en-US" sz="3199" dirty="0">
                <a:solidFill>
                  <a:srgbClr val="A86D3A"/>
                </a:solidFill>
                <a:latin typeface="Crimson Roman Bold"/>
              </a:rPr>
              <a:t> </a:t>
            </a:r>
            <a:r>
              <a:rPr lang="en-US" sz="3199" dirty="0" err="1">
                <a:solidFill>
                  <a:srgbClr val="A86D3A"/>
                </a:solidFill>
                <a:latin typeface="Crimson Roman Bold"/>
              </a:rPr>
              <a:t>ayırır</a:t>
            </a:r>
            <a:r>
              <a:rPr lang="en-US" sz="3199" dirty="0">
                <a:solidFill>
                  <a:srgbClr val="A86D3A"/>
                </a:solidFill>
                <a:latin typeface="Crimson Roman Bold"/>
              </a:rPr>
              <a:t>.</a:t>
            </a:r>
          </a:p>
          <a:p>
            <a:pPr>
              <a:lnSpc>
                <a:spcPts val="4479"/>
              </a:lnSpc>
              <a:spcBef>
                <a:spcPct val="0"/>
              </a:spcBef>
            </a:pPr>
            <a:endParaRPr lang="en-US" sz="3199" dirty="0">
              <a:solidFill>
                <a:srgbClr val="A86D3A"/>
              </a:solidFill>
              <a:latin typeface="Crimson Roman Bold"/>
            </a:endParaRPr>
          </a:p>
          <a:p>
            <a:pPr>
              <a:lnSpc>
                <a:spcPts val="4479"/>
              </a:lnSpc>
              <a:spcBef>
                <a:spcPct val="0"/>
              </a:spcBef>
            </a:pPr>
            <a:r>
              <a:rPr lang="en-US" sz="3199" dirty="0" err="1">
                <a:solidFill>
                  <a:srgbClr val="A86D3A"/>
                </a:solidFill>
                <a:latin typeface="Crimson Roman Bold"/>
              </a:rPr>
              <a:t>Açık</a:t>
            </a:r>
            <a:r>
              <a:rPr lang="en-US" sz="3199" dirty="0">
                <a:solidFill>
                  <a:srgbClr val="A86D3A"/>
                </a:solidFill>
                <a:latin typeface="Crimson Roman Bold"/>
              </a:rPr>
              <a:t> </a:t>
            </a:r>
            <a:r>
              <a:rPr lang="en-US" sz="3199" dirty="0" err="1">
                <a:solidFill>
                  <a:srgbClr val="A86D3A"/>
                </a:solidFill>
                <a:latin typeface="Crimson Roman Bold"/>
              </a:rPr>
              <a:t>ve</a:t>
            </a:r>
            <a:r>
              <a:rPr lang="en-US" sz="3199" dirty="0">
                <a:solidFill>
                  <a:srgbClr val="A86D3A"/>
                </a:solidFill>
                <a:latin typeface="Crimson Roman Bold"/>
              </a:rPr>
              <a:t> </a:t>
            </a:r>
            <a:r>
              <a:rPr lang="en-US" sz="3199" dirty="0" err="1">
                <a:solidFill>
                  <a:srgbClr val="A86D3A"/>
                </a:solidFill>
                <a:latin typeface="Crimson Roman Bold"/>
              </a:rPr>
              <a:t>doğrudan</a:t>
            </a:r>
            <a:r>
              <a:rPr lang="en-US" sz="3199" dirty="0">
                <a:solidFill>
                  <a:srgbClr val="A86D3A"/>
                </a:solidFill>
                <a:latin typeface="Crimson Roman Bold"/>
              </a:rPr>
              <a:t> </a:t>
            </a:r>
            <a:r>
              <a:rPr lang="en-US" sz="3199" dirty="0" err="1">
                <a:solidFill>
                  <a:srgbClr val="A86D3A"/>
                </a:solidFill>
                <a:latin typeface="Crimson Roman Bold"/>
              </a:rPr>
              <a:t>iletişim</a:t>
            </a:r>
            <a:r>
              <a:rPr lang="en-US" sz="3199" dirty="0">
                <a:solidFill>
                  <a:srgbClr val="A86D3A"/>
                </a:solidFill>
                <a:latin typeface="Crimson Roman Bold"/>
              </a:rPr>
              <a:t> </a:t>
            </a:r>
            <a:r>
              <a:rPr lang="en-US" sz="3199" dirty="0" err="1">
                <a:solidFill>
                  <a:srgbClr val="A86D3A"/>
                </a:solidFill>
                <a:latin typeface="Crimson Roman Bold"/>
              </a:rPr>
              <a:t>kurar</a:t>
            </a:r>
            <a:r>
              <a:rPr lang="en-US" sz="3199" dirty="0">
                <a:solidFill>
                  <a:srgbClr val="A86D3A"/>
                </a:solidFill>
                <a:latin typeface="Crimson Roman Bold"/>
              </a:rPr>
              <a:t>. Ne </a:t>
            </a:r>
            <a:r>
              <a:rPr lang="en-US" sz="3199" dirty="0" err="1">
                <a:solidFill>
                  <a:srgbClr val="A86D3A"/>
                </a:solidFill>
                <a:latin typeface="Crimson Roman Bold"/>
              </a:rPr>
              <a:t>istediğini</a:t>
            </a:r>
            <a:r>
              <a:rPr lang="en-US" sz="3199" dirty="0">
                <a:solidFill>
                  <a:srgbClr val="A86D3A"/>
                </a:solidFill>
                <a:latin typeface="Crimson Roman Bold"/>
              </a:rPr>
              <a:t>, ne </a:t>
            </a:r>
            <a:r>
              <a:rPr lang="en-US" sz="3199" dirty="0" err="1">
                <a:solidFill>
                  <a:srgbClr val="A86D3A"/>
                </a:solidFill>
                <a:latin typeface="Crimson Roman Bold"/>
              </a:rPr>
              <a:t>beklediğini</a:t>
            </a:r>
            <a:r>
              <a:rPr lang="en-US" sz="3199" dirty="0">
                <a:solidFill>
                  <a:srgbClr val="A86D3A"/>
                </a:solidFill>
                <a:latin typeface="Crimson Roman Bold"/>
              </a:rPr>
              <a:t>, </a:t>
            </a:r>
            <a:r>
              <a:rPr lang="en-US" sz="3199" dirty="0" err="1">
                <a:solidFill>
                  <a:srgbClr val="A86D3A"/>
                </a:solidFill>
                <a:latin typeface="Crimson Roman Bold"/>
              </a:rPr>
              <a:t>kendisini</a:t>
            </a:r>
            <a:r>
              <a:rPr lang="en-US" sz="3199" dirty="0">
                <a:solidFill>
                  <a:srgbClr val="A86D3A"/>
                </a:solidFill>
                <a:latin typeface="Crimson Roman Bold"/>
              </a:rPr>
              <a:t> </a:t>
            </a:r>
            <a:r>
              <a:rPr lang="en-US" sz="3199" dirty="0" err="1">
                <a:solidFill>
                  <a:srgbClr val="A86D3A"/>
                </a:solidFill>
                <a:latin typeface="Crimson Roman Bold"/>
              </a:rPr>
              <a:t>üzen</a:t>
            </a:r>
            <a:r>
              <a:rPr lang="en-US" sz="3199" dirty="0">
                <a:solidFill>
                  <a:srgbClr val="A86D3A"/>
                </a:solidFill>
                <a:latin typeface="Crimson Roman Bold"/>
              </a:rPr>
              <a:t> </a:t>
            </a:r>
            <a:r>
              <a:rPr lang="en-US" sz="3199" dirty="0" err="1">
                <a:solidFill>
                  <a:srgbClr val="A86D3A"/>
                </a:solidFill>
                <a:latin typeface="Crimson Roman Bold"/>
              </a:rPr>
              <a:t>ya</a:t>
            </a:r>
            <a:r>
              <a:rPr lang="en-US" sz="3199" dirty="0">
                <a:solidFill>
                  <a:srgbClr val="A86D3A"/>
                </a:solidFill>
                <a:latin typeface="Crimson Roman Bold"/>
              </a:rPr>
              <a:t> da </a:t>
            </a:r>
            <a:r>
              <a:rPr lang="en-US" sz="3199" dirty="0" err="1">
                <a:solidFill>
                  <a:srgbClr val="A86D3A"/>
                </a:solidFill>
                <a:latin typeface="Crimson Roman Bold"/>
              </a:rPr>
              <a:t>sevindiren</a:t>
            </a:r>
            <a:r>
              <a:rPr lang="en-US" sz="3199" dirty="0">
                <a:solidFill>
                  <a:srgbClr val="A86D3A"/>
                </a:solidFill>
                <a:latin typeface="Crimson Roman Bold"/>
              </a:rPr>
              <a:t> </a:t>
            </a:r>
            <a:r>
              <a:rPr lang="en-US" sz="3199" dirty="0" err="1">
                <a:solidFill>
                  <a:srgbClr val="A86D3A"/>
                </a:solidFill>
                <a:latin typeface="Crimson Roman Bold"/>
              </a:rPr>
              <a:t>şeyi</a:t>
            </a:r>
            <a:r>
              <a:rPr lang="en-US" sz="3199" dirty="0">
                <a:solidFill>
                  <a:srgbClr val="A86D3A"/>
                </a:solidFill>
                <a:latin typeface="Crimson Roman Bold"/>
              </a:rPr>
              <a:t>, </a:t>
            </a:r>
            <a:r>
              <a:rPr lang="en-US" sz="3199" dirty="0" err="1">
                <a:solidFill>
                  <a:srgbClr val="A86D3A"/>
                </a:solidFill>
                <a:latin typeface="Crimson Roman Bold"/>
              </a:rPr>
              <a:t>direkt</a:t>
            </a:r>
            <a:r>
              <a:rPr lang="en-US" sz="3199" dirty="0">
                <a:solidFill>
                  <a:srgbClr val="A86D3A"/>
                </a:solidFill>
                <a:latin typeface="Crimson Roman Bold"/>
              </a:rPr>
              <a:t> </a:t>
            </a:r>
            <a:r>
              <a:rPr lang="en-US" sz="3199" dirty="0" err="1">
                <a:solidFill>
                  <a:srgbClr val="A86D3A"/>
                </a:solidFill>
                <a:latin typeface="Crimson Roman Bold"/>
              </a:rPr>
              <a:t>olarak</a:t>
            </a:r>
            <a:r>
              <a:rPr lang="en-US" sz="3199" dirty="0">
                <a:solidFill>
                  <a:srgbClr val="A86D3A"/>
                </a:solidFill>
                <a:latin typeface="Crimson Roman Bold"/>
              </a:rPr>
              <a:t> </a:t>
            </a:r>
            <a:r>
              <a:rPr lang="en-US" sz="3199" dirty="0" err="1">
                <a:solidFill>
                  <a:srgbClr val="A86D3A"/>
                </a:solidFill>
                <a:latin typeface="Crimson Roman Bold"/>
              </a:rPr>
              <a:t>ilgili</a:t>
            </a:r>
            <a:r>
              <a:rPr lang="en-US" sz="3199" dirty="0">
                <a:solidFill>
                  <a:srgbClr val="A86D3A"/>
                </a:solidFill>
                <a:latin typeface="Crimson Roman Bold"/>
              </a:rPr>
              <a:t> </a:t>
            </a:r>
            <a:r>
              <a:rPr lang="en-US" sz="3199" dirty="0" err="1">
                <a:solidFill>
                  <a:srgbClr val="A86D3A"/>
                </a:solidFill>
                <a:latin typeface="Crimson Roman Bold"/>
              </a:rPr>
              <a:t>kişiye</a:t>
            </a:r>
            <a:r>
              <a:rPr lang="en-US" sz="3199" dirty="0">
                <a:solidFill>
                  <a:srgbClr val="A86D3A"/>
                </a:solidFill>
                <a:latin typeface="Crimson Roman Bold"/>
              </a:rPr>
              <a:t> </a:t>
            </a:r>
            <a:r>
              <a:rPr lang="en-US" sz="3199" dirty="0" err="1">
                <a:solidFill>
                  <a:srgbClr val="A86D3A"/>
                </a:solidFill>
                <a:latin typeface="Crimson Roman Bold"/>
              </a:rPr>
              <a:t>iletir</a:t>
            </a:r>
            <a:r>
              <a:rPr lang="en-US" sz="3199" dirty="0">
                <a:solidFill>
                  <a:srgbClr val="A86D3A"/>
                </a:solidFill>
                <a:latin typeface="Crimson Roman Bold"/>
              </a:rPr>
              <a:t>. </a:t>
            </a:r>
          </a:p>
          <a:p>
            <a:pPr>
              <a:lnSpc>
                <a:spcPts val="4479"/>
              </a:lnSpc>
              <a:spcBef>
                <a:spcPct val="0"/>
              </a:spcBef>
            </a:pPr>
            <a:endParaRPr lang="en-US" sz="3199" dirty="0">
              <a:solidFill>
                <a:srgbClr val="A86D3A"/>
              </a:solidFill>
              <a:latin typeface="Crimson Roman Bold"/>
            </a:endParaRPr>
          </a:p>
          <a:p>
            <a:pPr>
              <a:lnSpc>
                <a:spcPts val="4479"/>
              </a:lnSpc>
              <a:spcBef>
                <a:spcPct val="0"/>
              </a:spcBef>
            </a:pPr>
            <a:r>
              <a:rPr lang="en-US" sz="3199" dirty="0">
                <a:solidFill>
                  <a:srgbClr val="A86D3A"/>
                </a:solidFill>
                <a:latin typeface="Crimson Roman Bold"/>
              </a:rPr>
              <a:t> </a:t>
            </a:r>
            <a:r>
              <a:rPr lang="en-US" sz="3199" dirty="0" err="1">
                <a:solidFill>
                  <a:srgbClr val="A86D3A"/>
                </a:solidFill>
                <a:latin typeface="Crimson Roman Bold"/>
              </a:rPr>
              <a:t>Sadece</a:t>
            </a:r>
            <a:r>
              <a:rPr lang="en-US" sz="3199" dirty="0">
                <a:solidFill>
                  <a:srgbClr val="A86D3A"/>
                </a:solidFill>
                <a:latin typeface="Crimson Roman Bold"/>
              </a:rPr>
              <a:t> </a:t>
            </a:r>
            <a:r>
              <a:rPr lang="en-US" sz="3199" dirty="0" err="1">
                <a:solidFill>
                  <a:srgbClr val="A86D3A"/>
                </a:solidFill>
                <a:latin typeface="Crimson Roman Bold"/>
              </a:rPr>
              <a:t>kendi</a:t>
            </a:r>
            <a:r>
              <a:rPr lang="en-US" sz="3199" dirty="0">
                <a:solidFill>
                  <a:srgbClr val="A86D3A"/>
                </a:solidFill>
                <a:latin typeface="Crimson Roman Bold"/>
              </a:rPr>
              <a:t> </a:t>
            </a:r>
            <a:r>
              <a:rPr lang="en-US" sz="3199" dirty="0" err="1">
                <a:solidFill>
                  <a:srgbClr val="A86D3A"/>
                </a:solidFill>
                <a:latin typeface="Crimson Roman Bold"/>
              </a:rPr>
              <a:t>istek</a:t>
            </a:r>
            <a:r>
              <a:rPr lang="en-US" sz="3199" dirty="0">
                <a:solidFill>
                  <a:srgbClr val="A86D3A"/>
                </a:solidFill>
                <a:latin typeface="Crimson Roman Bold"/>
              </a:rPr>
              <a:t> </a:t>
            </a:r>
            <a:r>
              <a:rPr lang="en-US" sz="3199" dirty="0" err="1">
                <a:solidFill>
                  <a:srgbClr val="A86D3A"/>
                </a:solidFill>
                <a:latin typeface="Crimson Roman Bold"/>
              </a:rPr>
              <a:t>ve</a:t>
            </a:r>
            <a:r>
              <a:rPr lang="en-US" sz="3199" dirty="0">
                <a:solidFill>
                  <a:srgbClr val="A86D3A"/>
                </a:solidFill>
                <a:latin typeface="Crimson Roman Bold"/>
              </a:rPr>
              <a:t> </a:t>
            </a:r>
            <a:r>
              <a:rPr lang="en-US" sz="3199" dirty="0" err="1">
                <a:solidFill>
                  <a:srgbClr val="A86D3A"/>
                </a:solidFill>
                <a:latin typeface="Crimson Roman Bold"/>
              </a:rPr>
              <a:t>beklentilerini</a:t>
            </a:r>
            <a:r>
              <a:rPr lang="en-US" sz="3199" dirty="0">
                <a:solidFill>
                  <a:srgbClr val="A86D3A"/>
                </a:solidFill>
                <a:latin typeface="Crimson Roman Bold"/>
              </a:rPr>
              <a:t> </a:t>
            </a:r>
            <a:r>
              <a:rPr lang="en-US" sz="3199" dirty="0" err="1">
                <a:solidFill>
                  <a:srgbClr val="A86D3A"/>
                </a:solidFill>
                <a:latin typeface="Crimson Roman Bold"/>
              </a:rPr>
              <a:t>anlatmaz</a:t>
            </a:r>
            <a:r>
              <a:rPr lang="en-US" sz="3199" dirty="0">
                <a:solidFill>
                  <a:srgbClr val="A86D3A"/>
                </a:solidFill>
                <a:latin typeface="Crimson Roman Bold"/>
              </a:rPr>
              <a:t>, </a:t>
            </a:r>
            <a:r>
              <a:rPr lang="en-US" sz="3199" dirty="0" err="1">
                <a:solidFill>
                  <a:srgbClr val="A86D3A"/>
                </a:solidFill>
                <a:latin typeface="Crimson Roman Bold"/>
              </a:rPr>
              <a:t>karşı</a:t>
            </a:r>
            <a:r>
              <a:rPr lang="en-US" sz="3199" dirty="0">
                <a:solidFill>
                  <a:srgbClr val="A86D3A"/>
                </a:solidFill>
                <a:latin typeface="Crimson Roman Bold"/>
              </a:rPr>
              <a:t> </a:t>
            </a:r>
            <a:r>
              <a:rPr lang="en-US" sz="3199" dirty="0" err="1">
                <a:solidFill>
                  <a:srgbClr val="A86D3A"/>
                </a:solidFill>
                <a:latin typeface="Crimson Roman Bold"/>
              </a:rPr>
              <a:t>tarafın</a:t>
            </a:r>
            <a:r>
              <a:rPr lang="en-US" sz="3199" dirty="0">
                <a:solidFill>
                  <a:srgbClr val="A86D3A"/>
                </a:solidFill>
                <a:latin typeface="Crimson Roman Bold"/>
              </a:rPr>
              <a:t> </a:t>
            </a:r>
            <a:r>
              <a:rPr lang="en-US" sz="3199" dirty="0" err="1">
                <a:solidFill>
                  <a:srgbClr val="A86D3A"/>
                </a:solidFill>
                <a:latin typeface="Crimson Roman Bold"/>
              </a:rPr>
              <a:t>ilettiği</a:t>
            </a:r>
            <a:r>
              <a:rPr lang="en-US" sz="3199" dirty="0">
                <a:solidFill>
                  <a:srgbClr val="A86D3A"/>
                </a:solidFill>
                <a:latin typeface="Crimson Roman Bold"/>
              </a:rPr>
              <a:t> </a:t>
            </a:r>
            <a:r>
              <a:rPr lang="en-US" sz="3199" dirty="0" err="1">
                <a:solidFill>
                  <a:srgbClr val="A86D3A"/>
                </a:solidFill>
                <a:latin typeface="Crimson Roman Bold"/>
              </a:rPr>
              <a:t>mesajları</a:t>
            </a:r>
            <a:r>
              <a:rPr lang="en-US" sz="3199" dirty="0">
                <a:solidFill>
                  <a:srgbClr val="A86D3A"/>
                </a:solidFill>
                <a:latin typeface="Crimson Roman Bold"/>
              </a:rPr>
              <a:t> da </a:t>
            </a:r>
            <a:r>
              <a:rPr lang="en-US" sz="3199" dirty="0" err="1">
                <a:solidFill>
                  <a:srgbClr val="A86D3A"/>
                </a:solidFill>
                <a:latin typeface="Crimson Roman Bold"/>
              </a:rPr>
              <a:t>dikkatli</a:t>
            </a:r>
            <a:r>
              <a:rPr lang="en-US" sz="3199" dirty="0">
                <a:solidFill>
                  <a:srgbClr val="A86D3A"/>
                </a:solidFill>
                <a:latin typeface="Crimson Roman Bold"/>
              </a:rPr>
              <a:t> </a:t>
            </a:r>
            <a:r>
              <a:rPr lang="en-US" sz="3199" dirty="0" err="1">
                <a:solidFill>
                  <a:srgbClr val="A86D3A"/>
                </a:solidFill>
                <a:latin typeface="Crimson Roman Bold"/>
              </a:rPr>
              <a:t>bir</a:t>
            </a:r>
            <a:r>
              <a:rPr lang="en-US" sz="3199" dirty="0">
                <a:solidFill>
                  <a:srgbClr val="A86D3A"/>
                </a:solidFill>
                <a:latin typeface="Crimson Roman Bold"/>
              </a:rPr>
              <a:t> </a:t>
            </a:r>
            <a:r>
              <a:rPr lang="en-US" sz="3199" dirty="0" err="1">
                <a:solidFill>
                  <a:srgbClr val="A86D3A"/>
                </a:solidFill>
                <a:latin typeface="Crimson Roman Bold"/>
              </a:rPr>
              <a:t>şekilde</a:t>
            </a:r>
            <a:r>
              <a:rPr lang="en-US" sz="3199" dirty="0">
                <a:solidFill>
                  <a:srgbClr val="A86D3A"/>
                </a:solidFill>
                <a:latin typeface="Crimson Roman Bold"/>
              </a:rPr>
              <a:t> </a:t>
            </a:r>
            <a:r>
              <a:rPr lang="en-US" sz="3199" dirty="0" err="1">
                <a:solidFill>
                  <a:srgbClr val="A86D3A"/>
                </a:solidFill>
                <a:latin typeface="Crimson Roman Bold"/>
              </a:rPr>
              <a:t>dinler</a:t>
            </a:r>
            <a:r>
              <a:rPr lang="en-US" sz="3199" dirty="0">
                <a:solidFill>
                  <a:srgbClr val="A86D3A"/>
                </a:solidFill>
                <a:latin typeface="Crimson Roman Bold"/>
              </a:rPr>
              <a:t>. </a:t>
            </a:r>
          </a:p>
          <a:p>
            <a:pPr>
              <a:lnSpc>
                <a:spcPts val="4479"/>
              </a:lnSpc>
              <a:spcBef>
                <a:spcPct val="0"/>
              </a:spcBef>
            </a:pPr>
            <a:r>
              <a:rPr lang="en-US" sz="3199" dirty="0">
                <a:solidFill>
                  <a:srgbClr val="A86D3A"/>
                </a:solidFill>
                <a:latin typeface="Crimson Roman Bold"/>
              </a:rPr>
              <a:t> </a:t>
            </a:r>
          </a:p>
        </p:txBody>
      </p:sp>
      <p:sp>
        <p:nvSpPr>
          <p:cNvPr id="3" name="Freeform 3"/>
          <p:cNvSpPr/>
          <p:nvPr/>
        </p:nvSpPr>
        <p:spPr>
          <a:xfrm>
            <a:off x="474889" y="4946002"/>
            <a:ext cx="405313" cy="394996"/>
          </a:xfrm>
          <a:custGeom>
            <a:avLst/>
            <a:gdLst/>
            <a:ahLst/>
            <a:cxnLst/>
            <a:rect l="l" t="t" r="r" b="b"/>
            <a:pathLst>
              <a:path w="405313" h="394996">
                <a:moveTo>
                  <a:pt x="0" y="0"/>
                </a:moveTo>
                <a:lnTo>
                  <a:pt x="405313" y="0"/>
                </a:lnTo>
                <a:lnTo>
                  <a:pt x="405313" y="394996"/>
                </a:lnTo>
                <a:lnTo>
                  <a:pt x="0" y="394996"/>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474889" y="2142490"/>
            <a:ext cx="405313" cy="394996"/>
          </a:xfrm>
          <a:custGeom>
            <a:avLst/>
            <a:gdLst/>
            <a:ahLst/>
            <a:cxnLst/>
            <a:rect l="l" t="t" r="r" b="b"/>
            <a:pathLst>
              <a:path w="405313" h="394996">
                <a:moveTo>
                  <a:pt x="0" y="0"/>
                </a:moveTo>
                <a:lnTo>
                  <a:pt x="405313" y="0"/>
                </a:lnTo>
                <a:lnTo>
                  <a:pt x="405313" y="394996"/>
                </a:lnTo>
                <a:lnTo>
                  <a:pt x="0" y="394996"/>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474889" y="3291831"/>
            <a:ext cx="405313" cy="394996"/>
          </a:xfrm>
          <a:custGeom>
            <a:avLst/>
            <a:gdLst/>
            <a:ahLst/>
            <a:cxnLst/>
            <a:rect l="l" t="t" r="r" b="b"/>
            <a:pathLst>
              <a:path w="405313" h="394996">
                <a:moveTo>
                  <a:pt x="0" y="0"/>
                </a:moveTo>
                <a:lnTo>
                  <a:pt x="405313" y="0"/>
                </a:lnTo>
                <a:lnTo>
                  <a:pt x="405313" y="394996"/>
                </a:lnTo>
                <a:lnTo>
                  <a:pt x="0" y="394996"/>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sp>
      <p:sp>
        <p:nvSpPr>
          <p:cNvPr id="7" name="TextBox 7"/>
          <p:cNvSpPr txBox="1"/>
          <p:nvPr/>
        </p:nvSpPr>
        <p:spPr>
          <a:xfrm>
            <a:off x="1561684" y="93028"/>
            <a:ext cx="15222498" cy="1118222"/>
          </a:xfrm>
          <a:prstGeom prst="rect">
            <a:avLst/>
          </a:prstGeom>
        </p:spPr>
        <p:txBody>
          <a:bodyPr lIns="0" tIns="0" rIns="0" bIns="0" rtlCol="0" anchor="t">
            <a:spAutoFit/>
          </a:bodyPr>
          <a:lstStyle/>
          <a:p>
            <a:pPr algn="ctr">
              <a:lnSpc>
                <a:spcPts val="7980"/>
              </a:lnSpc>
            </a:pPr>
            <a:r>
              <a:rPr lang="en-US" sz="5700" dirty="0">
                <a:solidFill>
                  <a:srgbClr val="A86D3A"/>
                </a:solidFill>
                <a:latin typeface="Crimson Roman Bold"/>
              </a:rPr>
              <a:t>AİLE İÇİ SAĞLIKLI İLETİŞİMİN GÖSTERGELERİ</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410200" y="5657850"/>
            <a:ext cx="7048500" cy="4629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17208" y="2125345"/>
            <a:ext cx="16970792" cy="5186045"/>
          </a:xfrm>
          <a:prstGeom prst="rect">
            <a:avLst/>
          </a:prstGeom>
        </p:spPr>
        <p:txBody>
          <a:bodyPr lIns="0" tIns="0" rIns="0" bIns="0" rtlCol="0" anchor="t">
            <a:spAutoFit/>
          </a:bodyPr>
          <a:lstStyle/>
          <a:p>
            <a:pPr>
              <a:lnSpc>
                <a:spcPts val="4479"/>
              </a:lnSpc>
              <a:spcBef>
                <a:spcPct val="0"/>
              </a:spcBef>
            </a:pPr>
            <a:r>
              <a:rPr lang="en-US" sz="3199">
                <a:solidFill>
                  <a:srgbClr val="A86D3A"/>
                </a:solidFill>
                <a:latin typeface="Crimson Roman Bold"/>
              </a:rPr>
              <a:t>Anne - baba, çocukla kurduğu iletişimde onun anlayabileceği basit bir dil kurar.</a:t>
            </a:r>
          </a:p>
          <a:p>
            <a:pPr algn="l">
              <a:lnSpc>
                <a:spcPts val="4479"/>
              </a:lnSpc>
              <a:spcBef>
                <a:spcPct val="0"/>
              </a:spcBef>
            </a:pPr>
            <a:endParaRPr lang="en-US" sz="3199">
              <a:solidFill>
                <a:srgbClr val="A86D3A"/>
              </a:solidFill>
              <a:latin typeface="Crimson Roman Bold"/>
            </a:endParaRPr>
          </a:p>
          <a:p>
            <a:pPr>
              <a:lnSpc>
                <a:spcPts val="4479"/>
              </a:lnSpc>
              <a:spcBef>
                <a:spcPct val="0"/>
              </a:spcBef>
            </a:pPr>
            <a:r>
              <a:rPr lang="en-US" sz="3199">
                <a:solidFill>
                  <a:srgbClr val="A86D3A"/>
                </a:solidFill>
                <a:latin typeface="Crimson Roman Bold"/>
              </a:rPr>
              <a:t>İletişim kurarken yüz ifadelerini ve beden hareketlerini göz ardı etmez. </a:t>
            </a:r>
          </a:p>
          <a:p>
            <a:pPr>
              <a:lnSpc>
                <a:spcPts val="4479"/>
              </a:lnSpc>
              <a:spcBef>
                <a:spcPct val="0"/>
              </a:spcBef>
            </a:pPr>
            <a:endParaRPr lang="en-US" sz="3199">
              <a:solidFill>
                <a:srgbClr val="A86D3A"/>
              </a:solidFill>
              <a:latin typeface="Crimson Roman Bold"/>
            </a:endParaRPr>
          </a:p>
          <a:p>
            <a:pPr>
              <a:lnSpc>
                <a:spcPts val="4479"/>
              </a:lnSpc>
              <a:spcBef>
                <a:spcPct val="0"/>
              </a:spcBef>
            </a:pPr>
            <a:r>
              <a:rPr lang="en-US" sz="3199">
                <a:solidFill>
                  <a:srgbClr val="A86D3A"/>
                </a:solidFill>
                <a:latin typeface="Crimson Roman Bold"/>
              </a:rPr>
              <a:t>Söylenenlerle, bedenen iletilenler birbiriyle tutarlıdır. </a:t>
            </a:r>
          </a:p>
          <a:p>
            <a:pPr>
              <a:lnSpc>
                <a:spcPts val="4479"/>
              </a:lnSpc>
              <a:spcBef>
                <a:spcPct val="0"/>
              </a:spcBef>
            </a:pPr>
            <a:endParaRPr lang="en-US" sz="3199">
              <a:solidFill>
                <a:srgbClr val="A86D3A"/>
              </a:solidFill>
              <a:latin typeface="Crimson Roman Bold"/>
            </a:endParaRPr>
          </a:p>
          <a:p>
            <a:pPr>
              <a:lnSpc>
                <a:spcPts val="4479"/>
              </a:lnSpc>
              <a:spcBef>
                <a:spcPct val="0"/>
              </a:spcBef>
            </a:pPr>
            <a:r>
              <a:rPr lang="en-US" sz="3199">
                <a:solidFill>
                  <a:srgbClr val="A86D3A"/>
                </a:solidFill>
                <a:latin typeface="Crimson Roman Bold"/>
              </a:rPr>
              <a:t> Sorunun ne olduğunu belirlerken olumlu şeylere odaklanır. </a:t>
            </a:r>
          </a:p>
          <a:p>
            <a:pPr>
              <a:lnSpc>
                <a:spcPts val="4479"/>
              </a:lnSpc>
              <a:spcBef>
                <a:spcPct val="0"/>
              </a:spcBef>
            </a:pPr>
            <a:endParaRPr lang="en-US" sz="3199">
              <a:solidFill>
                <a:srgbClr val="A86D3A"/>
              </a:solidFill>
              <a:latin typeface="Crimson Roman Bold"/>
            </a:endParaRPr>
          </a:p>
          <a:p>
            <a:pPr>
              <a:lnSpc>
                <a:spcPts val="4479"/>
              </a:lnSpc>
              <a:spcBef>
                <a:spcPct val="0"/>
              </a:spcBef>
            </a:pPr>
            <a:r>
              <a:rPr lang="en-US" sz="3199">
                <a:solidFill>
                  <a:srgbClr val="A86D3A"/>
                </a:solidFill>
                <a:latin typeface="Crimson Roman Bold"/>
              </a:rPr>
              <a:t>Kendi kızgınlığınızı kontrol eder, çocuğu öfke ile terbiye etmez.</a:t>
            </a:r>
          </a:p>
        </p:txBody>
      </p:sp>
      <p:sp>
        <p:nvSpPr>
          <p:cNvPr id="3" name="Freeform 3"/>
          <p:cNvSpPr/>
          <p:nvPr/>
        </p:nvSpPr>
        <p:spPr>
          <a:xfrm>
            <a:off x="677545" y="3340100"/>
            <a:ext cx="405313" cy="394996"/>
          </a:xfrm>
          <a:custGeom>
            <a:avLst/>
            <a:gdLst/>
            <a:ahLst/>
            <a:cxnLst/>
            <a:rect l="l" t="t" r="r" b="b"/>
            <a:pathLst>
              <a:path w="405313" h="394996">
                <a:moveTo>
                  <a:pt x="0" y="0"/>
                </a:moveTo>
                <a:lnTo>
                  <a:pt x="405313" y="0"/>
                </a:lnTo>
                <a:lnTo>
                  <a:pt x="405313" y="394996"/>
                </a:lnTo>
                <a:lnTo>
                  <a:pt x="0" y="394996"/>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623387" y="4420896"/>
            <a:ext cx="405313" cy="394996"/>
          </a:xfrm>
          <a:custGeom>
            <a:avLst/>
            <a:gdLst/>
            <a:ahLst/>
            <a:cxnLst/>
            <a:rect l="l" t="t" r="r" b="b"/>
            <a:pathLst>
              <a:path w="405313" h="394996">
                <a:moveTo>
                  <a:pt x="0" y="0"/>
                </a:moveTo>
                <a:lnTo>
                  <a:pt x="405313" y="0"/>
                </a:lnTo>
                <a:lnTo>
                  <a:pt x="405313" y="394996"/>
                </a:lnTo>
                <a:lnTo>
                  <a:pt x="0" y="394996"/>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677545" y="2258695"/>
            <a:ext cx="405313" cy="394996"/>
          </a:xfrm>
          <a:custGeom>
            <a:avLst/>
            <a:gdLst/>
            <a:ahLst/>
            <a:cxnLst/>
            <a:rect l="l" t="t" r="r" b="b"/>
            <a:pathLst>
              <a:path w="405313" h="394996">
                <a:moveTo>
                  <a:pt x="0" y="0"/>
                </a:moveTo>
                <a:lnTo>
                  <a:pt x="405313" y="0"/>
                </a:lnTo>
                <a:lnTo>
                  <a:pt x="405313" y="394996"/>
                </a:lnTo>
                <a:lnTo>
                  <a:pt x="0" y="394996"/>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sp>
      <p:sp>
        <p:nvSpPr>
          <p:cNvPr id="6" name="Freeform 6"/>
          <p:cNvSpPr/>
          <p:nvPr/>
        </p:nvSpPr>
        <p:spPr>
          <a:xfrm>
            <a:off x="573130" y="6734888"/>
            <a:ext cx="405313" cy="394996"/>
          </a:xfrm>
          <a:custGeom>
            <a:avLst/>
            <a:gdLst/>
            <a:ahLst/>
            <a:cxnLst/>
            <a:rect l="l" t="t" r="r" b="b"/>
            <a:pathLst>
              <a:path w="405313" h="394996">
                <a:moveTo>
                  <a:pt x="0" y="0"/>
                </a:moveTo>
                <a:lnTo>
                  <a:pt x="405313" y="0"/>
                </a:lnTo>
                <a:lnTo>
                  <a:pt x="405313" y="394996"/>
                </a:lnTo>
                <a:lnTo>
                  <a:pt x="0" y="394996"/>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sp>
      <p:sp>
        <p:nvSpPr>
          <p:cNvPr id="7" name="Freeform 7"/>
          <p:cNvSpPr/>
          <p:nvPr/>
        </p:nvSpPr>
        <p:spPr>
          <a:xfrm>
            <a:off x="573130" y="5654092"/>
            <a:ext cx="405313" cy="394996"/>
          </a:xfrm>
          <a:custGeom>
            <a:avLst/>
            <a:gdLst/>
            <a:ahLst/>
            <a:cxnLst/>
            <a:rect l="l" t="t" r="r" b="b"/>
            <a:pathLst>
              <a:path w="405313" h="394996">
                <a:moveTo>
                  <a:pt x="0" y="0"/>
                </a:moveTo>
                <a:lnTo>
                  <a:pt x="405313" y="0"/>
                </a:lnTo>
                <a:lnTo>
                  <a:pt x="405313" y="394996"/>
                </a:lnTo>
                <a:lnTo>
                  <a:pt x="0" y="394996"/>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sp>
      <p:sp>
        <p:nvSpPr>
          <p:cNvPr id="8" name="Freeform 8"/>
          <p:cNvSpPr/>
          <p:nvPr/>
        </p:nvSpPr>
        <p:spPr>
          <a:xfrm>
            <a:off x="12713175" y="6045624"/>
            <a:ext cx="5574825" cy="4170813"/>
          </a:xfrm>
          <a:custGeom>
            <a:avLst/>
            <a:gdLst/>
            <a:ahLst/>
            <a:cxnLst/>
            <a:rect l="l" t="t" r="r" b="b"/>
            <a:pathLst>
              <a:path w="6413025" h="5616051">
                <a:moveTo>
                  <a:pt x="0" y="0"/>
                </a:moveTo>
                <a:lnTo>
                  <a:pt x="6413025" y="0"/>
                </a:lnTo>
                <a:lnTo>
                  <a:pt x="6413025" y="5616051"/>
                </a:lnTo>
                <a:lnTo>
                  <a:pt x="0" y="5616051"/>
                </a:lnTo>
                <a:lnTo>
                  <a:pt x="0" y="0"/>
                </a:lnTo>
                <a:close/>
              </a:path>
            </a:pathLst>
          </a:custGeom>
          <a:blipFill>
            <a:blip r:embed="rId4"/>
            <a:stretch>
              <a:fillRect t="-50770" b="-50770"/>
            </a:stretch>
          </a:blipFill>
        </p:spPr>
      </p:sp>
      <p:sp>
        <p:nvSpPr>
          <p:cNvPr id="9" name="TextBox 9"/>
          <p:cNvSpPr txBox="1"/>
          <p:nvPr/>
        </p:nvSpPr>
        <p:spPr>
          <a:xfrm>
            <a:off x="1561684" y="93028"/>
            <a:ext cx="15222498" cy="1118222"/>
          </a:xfrm>
          <a:prstGeom prst="rect">
            <a:avLst/>
          </a:prstGeom>
        </p:spPr>
        <p:txBody>
          <a:bodyPr lIns="0" tIns="0" rIns="0" bIns="0" rtlCol="0" anchor="t">
            <a:spAutoFit/>
          </a:bodyPr>
          <a:lstStyle/>
          <a:p>
            <a:pPr algn="ctr">
              <a:lnSpc>
                <a:spcPts val="7980"/>
              </a:lnSpc>
            </a:pPr>
            <a:r>
              <a:rPr lang="en-US" sz="5700">
                <a:solidFill>
                  <a:srgbClr val="A86D3A"/>
                </a:solidFill>
                <a:latin typeface="Crimson Roman Bold"/>
              </a:rPr>
              <a:t>AİLE İÇİ SAĞLIKLI İLETİŞİMİN GÖSTERGELERİ</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116221" y="3846886"/>
            <a:ext cx="9113369" cy="6440114"/>
          </a:xfrm>
          <a:custGeom>
            <a:avLst/>
            <a:gdLst/>
            <a:ahLst/>
            <a:cxnLst/>
            <a:rect l="l" t="t" r="r" b="b"/>
            <a:pathLst>
              <a:path w="9113369" h="6440114">
                <a:moveTo>
                  <a:pt x="0" y="0"/>
                </a:moveTo>
                <a:lnTo>
                  <a:pt x="9113369" y="0"/>
                </a:lnTo>
                <a:lnTo>
                  <a:pt x="9113369" y="6440114"/>
                </a:lnTo>
                <a:lnTo>
                  <a:pt x="0" y="6440114"/>
                </a:lnTo>
                <a:lnTo>
                  <a:pt x="0" y="0"/>
                </a:lnTo>
                <a:close/>
              </a:path>
            </a:pathLst>
          </a:custGeom>
          <a:blipFill>
            <a:blip r:embed="rId2"/>
            <a:stretch>
              <a:fillRect/>
            </a:stretch>
          </a:blipFill>
        </p:spPr>
      </p:sp>
      <p:grpSp>
        <p:nvGrpSpPr>
          <p:cNvPr id="3" name="Group 3"/>
          <p:cNvGrpSpPr/>
          <p:nvPr/>
        </p:nvGrpSpPr>
        <p:grpSpPr>
          <a:xfrm>
            <a:off x="1917926" y="1114425"/>
            <a:ext cx="13509958" cy="2918889"/>
            <a:chOff x="0" y="114300"/>
            <a:chExt cx="18013277" cy="3891853"/>
          </a:xfrm>
        </p:grpSpPr>
        <p:sp>
          <p:nvSpPr>
            <p:cNvPr id="4" name="TextBox 4"/>
            <p:cNvSpPr txBox="1"/>
            <p:nvPr/>
          </p:nvSpPr>
          <p:spPr>
            <a:xfrm>
              <a:off x="0" y="2366901"/>
              <a:ext cx="18013277" cy="1639252"/>
            </a:xfrm>
            <a:prstGeom prst="rect">
              <a:avLst/>
            </a:prstGeom>
          </p:spPr>
          <p:txBody>
            <a:bodyPr lIns="0" tIns="0" rIns="0" bIns="0" rtlCol="0" anchor="t">
              <a:spAutoFit/>
            </a:bodyPr>
            <a:lstStyle/>
            <a:p>
              <a:pPr algn="ctr">
                <a:lnSpc>
                  <a:spcPts val="10281"/>
                </a:lnSpc>
              </a:pPr>
              <a:r>
                <a:rPr lang="en-US" sz="8224" spc="411" dirty="0">
                  <a:solidFill>
                    <a:srgbClr val="A86D3A"/>
                  </a:solidFill>
                  <a:latin typeface="Segoe UI Semibold" pitchFamily="34" charset="0"/>
                  <a:cs typeface="Segoe UI Semibold" pitchFamily="34" charset="0"/>
                </a:rPr>
                <a:t>TEŞEKKÜRLER</a:t>
              </a:r>
            </a:p>
          </p:txBody>
        </p:sp>
        <p:sp>
          <p:nvSpPr>
            <p:cNvPr id="5" name="TextBox 5"/>
            <p:cNvSpPr txBox="1"/>
            <p:nvPr/>
          </p:nvSpPr>
          <p:spPr>
            <a:xfrm>
              <a:off x="0" y="114300"/>
              <a:ext cx="18013277" cy="1846660"/>
            </a:xfrm>
            <a:prstGeom prst="rect">
              <a:avLst/>
            </a:prstGeom>
          </p:spPr>
          <p:txBody>
            <a:bodyPr lIns="0" tIns="0" rIns="0" bIns="0" rtlCol="0" anchor="t">
              <a:spAutoFit/>
            </a:bodyPr>
            <a:lstStyle/>
            <a:p>
              <a:pPr algn="ctr">
                <a:lnSpc>
                  <a:spcPts val="10788"/>
                </a:lnSpc>
              </a:pPr>
              <a:r>
                <a:rPr lang="en-US" sz="10274" dirty="0">
                  <a:solidFill>
                    <a:srgbClr val="A86D3A"/>
                  </a:solidFill>
                  <a:latin typeface="Segoe UI Symbol" pitchFamily="34" charset="0"/>
                  <a:ea typeface="Segoe UI Symbol" pitchFamily="34" charset="0"/>
                </a:rPr>
                <a:t>DİNLEDİĞİNİZ İÇİN</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303421" y="1969351"/>
            <a:ext cx="12087558" cy="7770697"/>
            <a:chOff x="0" y="0"/>
            <a:chExt cx="16116744" cy="10360930"/>
          </a:xfrm>
        </p:grpSpPr>
        <p:sp>
          <p:nvSpPr>
            <p:cNvPr id="3" name="TextBox 3"/>
            <p:cNvSpPr txBox="1"/>
            <p:nvPr/>
          </p:nvSpPr>
          <p:spPr>
            <a:xfrm>
              <a:off x="0" y="3283855"/>
              <a:ext cx="16116744" cy="7077075"/>
            </a:xfrm>
            <a:prstGeom prst="rect">
              <a:avLst/>
            </a:prstGeom>
          </p:spPr>
          <p:txBody>
            <a:bodyPr lIns="0" tIns="0" rIns="0" bIns="0" rtlCol="0" anchor="t">
              <a:spAutoFit/>
            </a:bodyPr>
            <a:lstStyle/>
            <a:p>
              <a:pPr algn="ctr">
                <a:lnSpc>
                  <a:spcPts val="7031"/>
                </a:lnSpc>
              </a:pPr>
              <a:endParaRPr/>
            </a:p>
            <a:p>
              <a:pPr algn="ctr">
                <a:lnSpc>
                  <a:spcPts val="7031"/>
                </a:lnSpc>
              </a:pPr>
              <a:r>
                <a:rPr lang="en-US" sz="5625" spc="281">
                  <a:solidFill>
                    <a:srgbClr val="A86D3A"/>
                  </a:solidFill>
                  <a:latin typeface="Crafty Girls"/>
                </a:rPr>
                <a:t>EBRU ELMAS</a:t>
              </a:r>
            </a:p>
            <a:p>
              <a:pPr algn="ctr">
                <a:lnSpc>
                  <a:spcPts val="7031"/>
                </a:lnSpc>
              </a:pPr>
              <a:r>
                <a:rPr lang="en-US" sz="5625" spc="281">
                  <a:solidFill>
                    <a:srgbClr val="A86D3A"/>
                  </a:solidFill>
                  <a:latin typeface="Crafty Girls"/>
                </a:rPr>
                <a:t>ECEM ERGÜLEN</a:t>
              </a:r>
            </a:p>
            <a:p>
              <a:pPr algn="ctr">
                <a:lnSpc>
                  <a:spcPts val="7031"/>
                </a:lnSpc>
              </a:pPr>
              <a:r>
                <a:rPr lang="en-US" sz="5625" spc="281">
                  <a:solidFill>
                    <a:srgbClr val="A86D3A"/>
                  </a:solidFill>
                  <a:latin typeface="Crafty Girls"/>
                </a:rPr>
                <a:t>VAKIF DOKUMACI</a:t>
              </a:r>
            </a:p>
            <a:p>
              <a:pPr algn="ctr">
                <a:lnSpc>
                  <a:spcPts val="7031"/>
                </a:lnSpc>
              </a:pPr>
              <a:r>
                <a:rPr lang="en-US" sz="5625" spc="281">
                  <a:solidFill>
                    <a:srgbClr val="A86D3A"/>
                  </a:solidFill>
                  <a:latin typeface="Crafty Girls"/>
                </a:rPr>
                <a:t>YUSUF YAMAKOĞLU</a:t>
              </a:r>
            </a:p>
            <a:p>
              <a:pPr algn="ctr">
                <a:lnSpc>
                  <a:spcPts val="7031"/>
                </a:lnSpc>
              </a:pPr>
              <a:r>
                <a:rPr lang="en-US" sz="5625" spc="281">
                  <a:solidFill>
                    <a:srgbClr val="A86D3A"/>
                  </a:solidFill>
                  <a:latin typeface="Crafty Girls"/>
                </a:rPr>
                <a:t>ZEYNEP DUMAN</a:t>
              </a:r>
            </a:p>
          </p:txBody>
        </p:sp>
        <p:sp>
          <p:nvSpPr>
            <p:cNvPr id="4" name="TextBox 4"/>
            <p:cNvSpPr txBox="1"/>
            <p:nvPr/>
          </p:nvSpPr>
          <p:spPr>
            <a:xfrm>
              <a:off x="0" y="85725"/>
              <a:ext cx="16116744" cy="2908300"/>
            </a:xfrm>
            <a:prstGeom prst="rect">
              <a:avLst/>
            </a:prstGeom>
          </p:spPr>
          <p:txBody>
            <a:bodyPr lIns="0" tIns="0" rIns="0" bIns="0" rtlCol="0" anchor="t">
              <a:spAutoFit/>
            </a:bodyPr>
            <a:lstStyle/>
            <a:p>
              <a:pPr algn="ctr">
                <a:lnSpc>
                  <a:spcPts val="8268"/>
                </a:lnSpc>
              </a:pPr>
              <a:r>
                <a:rPr lang="en-US" sz="7875">
                  <a:solidFill>
                    <a:srgbClr val="000000"/>
                  </a:solidFill>
                  <a:latin typeface="Selima"/>
                </a:rPr>
                <a:t>KİLİS İL MEM YEREL HEDEF İÇERİK HAZIRLAMA KOMİSYONU</a:t>
              </a:r>
            </a:p>
          </p:txBody>
        </p:sp>
      </p:grpSp>
      <p:sp>
        <p:nvSpPr>
          <p:cNvPr id="5" name="Freeform 5"/>
          <p:cNvSpPr/>
          <p:nvPr/>
        </p:nvSpPr>
        <p:spPr>
          <a:xfrm>
            <a:off x="77621" y="267551"/>
            <a:ext cx="3403600" cy="3403600"/>
          </a:xfrm>
          <a:custGeom>
            <a:avLst/>
            <a:gdLst/>
            <a:ahLst/>
            <a:cxnLst/>
            <a:rect l="l" t="t" r="r" b="b"/>
            <a:pathLst>
              <a:path w="3403600" h="3403600">
                <a:moveTo>
                  <a:pt x="0" y="0"/>
                </a:moveTo>
                <a:lnTo>
                  <a:pt x="3403600" y="0"/>
                </a:lnTo>
                <a:lnTo>
                  <a:pt x="3403600" y="3403600"/>
                </a:lnTo>
                <a:lnTo>
                  <a:pt x="0" y="3403600"/>
                </a:lnTo>
                <a:lnTo>
                  <a:pt x="0" y="0"/>
                </a:lnTo>
                <a:close/>
              </a:path>
            </a:pathLst>
          </a:custGeom>
          <a:blipFill>
            <a:blip r:embed="rId2"/>
            <a:stretch>
              <a:fillRect/>
            </a:stretch>
          </a:blipFill>
        </p:spPr>
      </p:sp>
      <p:sp>
        <p:nvSpPr>
          <p:cNvPr id="6" name="Freeform 6"/>
          <p:cNvSpPr/>
          <p:nvPr/>
        </p:nvSpPr>
        <p:spPr>
          <a:xfrm>
            <a:off x="13944600" y="5905500"/>
            <a:ext cx="4216517" cy="4216517"/>
          </a:xfrm>
          <a:custGeom>
            <a:avLst/>
            <a:gdLst/>
            <a:ahLst/>
            <a:cxnLst/>
            <a:rect l="l" t="t" r="r" b="b"/>
            <a:pathLst>
              <a:path w="4216517" h="4216517">
                <a:moveTo>
                  <a:pt x="0" y="0"/>
                </a:moveTo>
                <a:lnTo>
                  <a:pt x="4216516" y="0"/>
                </a:lnTo>
                <a:lnTo>
                  <a:pt x="4216516" y="4216516"/>
                </a:lnTo>
                <a:lnTo>
                  <a:pt x="0" y="4216516"/>
                </a:lnTo>
                <a:lnTo>
                  <a:pt x="0" y="0"/>
                </a:lnTo>
                <a:close/>
              </a:path>
            </a:pathLst>
          </a:custGeom>
          <a:blipFill>
            <a:blip r:embed="rId3"/>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041379" y="1497302"/>
            <a:ext cx="12205242" cy="1331328"/>
          </a:xfrm>
          <a:prstGeom prst="rect">
            <a:avLst/>
          </a:prstGeom>
        </p:spPr>
        <p:txBody>
          <a:bodyPr lIns="0" tIns="0" rIns="0" bIns="0" rtlCol="0" anchor="t">
            <a:spAutoFit/>
          </a:bodyPr>
          <a:lstStyle/>
          <a:p>
            <a:pPr marL="0" lvl="0" indent="0" algn="ctr">
              <a:lnSpc>
                <a:spcPts val="8726"/>
              </a:lnSpc>
            </a:pPr>
            <a:r>
              <a:rPr lang="en-US" sz="7933">
                <a:solidFill>
                  <a:srgbClr val="A86D3A"/>
                </a:solidFill>
                <a:latin typeface="Crimson Roman"/>
              </a:rPr>
              <a:t>SUNUM İÇERİĞİ</a:t>
            </a:r>
          </a:p>
        </p:txBody>
      </p:sp>
      <p:sp>
        <p:nvSpPr>
          <p:cNvPr id="3" name="TextBox 3"/>
          <p:cNvSpPr txBox="1"/>
          <p:nvPr/>
        </p:nvSpPr>
        <p:spPr>
          <a:xfrm>
            <a:off x="1553847" y="6366354"/>
            <a:ext cx="4182924" cy="614045"/>
          </a:xfrm>
          <a:prstGeom prst="rect">
            <a:avLst/>
          </a:prstGeom>
        </p:spPr>
        <p:txBody>
          <a:bodyPr lIns="0" tIns="0" rIns="0" bIns="0" rtlCol="0" anchor="t">
            <a:spAutoFit/>
          </a:bodyPr>
          <a:lstStyle/>
          <a:p>
            <a:pPr>
              <a:lnSpc>
                <a:spcPts val="4479"/>
              </a:lnSpc>
              <a:spcBef>
                <a:spcPct val="0"/>
              </a:spcBef>
            </a:pPr>
            <a:r>
              <a:rPr lang="en-US" sz="3199">
                <a:solidFill>
                  <a:srgbClr val="000000"/>
                </a:solidFill>
                <a:latin typeface="Crimson Roman"/>
              </a:rPr>
              <a:t>02 İLETİŞİM TÜRLERİ</a:t>
            </a:r>
          </a:p>
        </p:txBody>
      </p:sp>
      <p:sp>
        <p:nvSpPr>
          <p:cNvPr id="4" name="TextBox 4"/>
          <p:cNvSpPr txBox="1"/>
          <p:nvPr/>
        </p:nvSpPr>
        <p:spPr>
          <a:xfrm>
            <a:off x="1668147" y="4856920"/>
            <a:ext cx="4504053" cy="487313"/>
          </a:xfrm>
          <a:prstGeom prst="rect">
            <a:avLst/>
          </a:prstGeom>
        </p:spPr>
        <p:txBody>
          <a:bodyPr wrap="square" lIns="0" tIns="0" rIns="0" bIns="0" rtlCol="0" anchor="t">
            <a:spAutoFit/>
          </a:bodyPr>
          <a:lstStyle/>
          <a:p>
            <a:pPr>
              <a:lnSpc>
                <a:spcPts val="3840"/>
              </a:lnSpc>
            </a:pPr>
            <a:r>
              <a:rPr lang="en-US" sz="3200" dirty="0">
                <a:solidFill>
                  <a:srgbClr val="000000"/>
                </a:solidFill>
                <a:latin typeface="Crimson Roman"/>
              </a:rPr>
              <a:t>01  İLETİŞİM NEDİR ?</a:t>
            </a:r>
          </a:p>
        </p:txBody>
      </p:sp>
      <p:sp>
        <p:nvSpPr>
          <p:cNvPr id="5" name="Freeform 5"/>
          <p:cNvSpPr/>
          <p:nvPr/>
        </p:nvSpPr>
        <p:spPr>
          <a:xfrm>
            <a:off x="564967" y="4978509"/>
            <a:ext cx="405313" cy="394996"/>
          </a:xfrm>
          <a:custGeom>
            <a:avLst/>
            <a:gdLst/>
            <a:ahLst/>
            <a:cxnLst/>
            <a:rect l="l" t="t" r="r" b="b"/>
            <a:pathLst>
              <a:path w="405313" h="394996">
                <a:moveTo>
                  <a:pt x="0" y="0"/>
                </a:moveTo>
                <a:lnTo>
                  <a:pt x="405314" y="0"/>
                </a:lnTo>
                <a:lnTo>
                  <a:pt x="405314" y="394996"/>
                </a:lnTo>
                <a:lnTo>
                  <a:pt x="0" y="394996"/>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sp>
      <p:sp>
        <p:nvSpPr>
          <p:cNvPr id="6" name="TextBox 6"/>
          <p:cNvSpPr txBox="1"/>
          <p:nvPr/>
        </p:nvSpPr>
        <p:spPr>
          <a:xfrm>
            <a:off x="7291729" y="6254555"/>
            <a:ext cx="5902010" cy="614045"/>
          </a:xfrm>
          <a:prstGeom prst="rect">
            <a:avLst/>
          </a:prstGeom>
        </p:spPr>
        <p:txBody>
          <a:bodyPr lIns="0" tIns="0" rIns="0" bIns="0" rtlCol="0" anchor="t">
            <a:spAutoFit/>
          </a:bodyPr>
          <a:lstStyle/>
          <a:p>
            <a:pPr>
              <a:lnSpc>
                <a:spcPts val="4479"/>
              </a:lnSpc>
              <a:spcBef>
                <a:spcPct val="0"/>
              </a:spcBef>
            </a:pPr>
            <a:r>
              <a:rPr lang="en-US" sz="3199">
                <a:solidFill>
                  <a:srgbClr val="000000"/>
                </a:solidFill>
                <a:latin typeface="Crimson Roman"/>
              </a:rPr>
              <a:t>04 ETKİLİ İLETİŞİM YOLLARI</a:t>
            </a:r>
          </a:p>
        </p:txBody>
      </p:sp>
      <p:sp>
        <p:nvSpPr>
          <p:cNvPr id="7" name="TextBox 7"/>
          <p:cNvSpPr txBox="1"/>
          <p:nvPr/>
        </p:nvSpPr>
        <p:spPr>
          <a:xfrm>
            <a:off x="7291729" y="4811530"/>
            <a:ext cx="4709297" cy="561975"/>
          </a:xfrm>
          <a:prstGeom prst="rect">
            <a:avLst/>
          </a:prstGeom>
        </p:spPr>
        <p:txBody>
          <a:bodyPr lIns="0" tIns="0" rIns="0" bIns="0" rtlCol="0" anchor="t">
            <a:spAutoFit/>
          </a:bodyPr>
          <a:lstStyle/>
          <a:p>
            <a:pPr>
              <a:lnSpc>
                <a:spcPts val="3840"/>
              </a:lnSpc>
            </a:pPr>
            <a:r>
              <a:rPr lang="en-US" sz="3200">
                <a:solidFill>
                  <a:srgbClr val="000000"/>
                </a:solidFill>
                <a:latin typeface="Crimson Roman"/>
              </a:rPr>
              <a:t>03 İLETİŞİM ENGELLERİ</a:t>
            </a:r>
          </a:p>
        </p:txBody>
      </p:sp>
      <p:sp>
        <p:nvSpPr>
          <p:cNvPr id="8" name="Freeform 8"/>
          <p:cNvSpPr/>
          <p:nvPr/>
        </p:nvSpPr>
        <p:spPr>
          <a:xfrm>
            <a:off x="6317796" y="4887730"/>
            <a:ext cx="405313" cy="394996"/>
          </a:xfrm>
          <a:custGeom>
            <a:avLst/>
            <a:gdLst/>
            <a:ahLst/>
            <a:cxnLst/>
            <a:rect l="l" t="t" r="r" b="b"/>
            <a:pathLst>
              <a:path w="405313" h="394996">
                <a:moveTo>
                  <a:pt x="0" y="0"/>
                </a:moveTo>
                <a:lnTo>
                  <a:pt x="405314" y="0"/>
                </a:lnTo>
                <a:lnTo>
                  <a:pt x="405314" y="394996"/>
                </a:lnTo>
                <a:lnTo>
                  <a:pt x="0" y="394996"/>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sp>
      <p:sp>
        <p:nvSpPr>
          <p:cNvPr id="9" name="TextBox 9"/>
          <p:cNvSpPr txBox="1"/>
          <p:nvPr/>
        </p:nvSpPr>
        <p:spPr>
          <a:xfrm>
            <a:off x="12911276" y="4787426"/>
            <a:ext cx="5986324" cy="872034"/>
          </a:xfrm>
          <a:prstGeom prst="rect">
            <a:avLst/>
          </a:prstGeom>
        </p:spPr>
        <p:txBody>
          <a:bodyPr wrap="square" lIns="0" tIns="0" rIns="0" bIns="0" rtlCol="0" anchor="t">
            <a:spAutoFit/>
          </a:bodyPr>
          <a:lstStyle/>
          <a:p>
            <a:pPr>
              <a:lnSpc>
                <a:spcPts val="3360"/>
              </a:lnSpc>
            </a:pPr>
            <a:r>
              <a:rPr lang="en-US" sz="2800" dirty="0">
                <a:solidFill>
                  <a:srgbClr val="000000"/>
                </a:solidFill>
                <a:latin typeface="Crimson Roman"/>
              </a:rPr>
              <a:t>05 AİLE İÇİ SAĞLIKLI İLETİŞİMİN GÖSTERGELERİ</a:t>
            </a:r>
          </a:p>
        </p:txBody>
      </p:sp>
      <p:sp>
        <p:nvSpPr>
          <p:cNvPr id="10" name="Freeform 10"/>
          <p:cNvSpPr/>
          <p:nvPr/>
        </p:nvSpPr>
        <p:spPr>
          <a:xfrm>
            <a:off x="12286776" y="4887730"/>
            <a:ext cx="405313" cy="394996"/>
          </a:xfrm>
          <a:custGeom>
            <a:avLst/>
            <a:gdLst/>
            <a:ahLst/>
            <a:cxnLst/>
            <a:rect l="l" t="t" r="r" b="b"/>
            <a:pathLst>
              <a:path w="405313" h="394996">
                <a:moveTo>
                  <a:pt x="0" y="0"/>
                </a:moveTo>
                <a:lnTo>
                  <a:pt x="405313" y="0"/>
                </a:lnTo>
                <a:lnTo>
                  <a:pt x="405313" y="394996"/>
                </a:lnTo>
                <a:lnTo>
                  <a:pt x="0" y="394996"/>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sp>
      <p:sp>
        <p:nvSpPr>
          <p:cNvPr id="11" name="Freeform 11"/>
          <p:cNvSpPr/>
          <p:nvPr/>
        </p:nvSpPr>
        <p:spPr>
          <a:xfrm>
            <a:off x="564967" y="6585403"/>
            <a:ext cx="405313" cy="394996"/>
          </a:xfrm>
          <a:custGeom>
            <a:avLst/>
            <a:gdLst/>
            <a:ahLst/>
            <a:cxnLst/>
            <a:rect l="l" t="t" r="r" b="b"/>
            <a:pathLst>
              <a:path w="405313" h="394996">
                <a:moveTo>
                  <a:pt x="0" y="0"/>
                </a:moveTo>
                <a:lnTo>
                  <a:pt x="405314" y="0"/>
                </a:lnTo>
                <a:lnTo>
                  <a:pt x="405314" y="394996"/>
                </a:lnTo>
                <a:lnTo>
                  <a:pt x="0" y="394996"/>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sp>
      <p:sp>
        <p:nvSpPr>
          <p:cNvPr id="12" name="Freeform 12"/>
          <p:cNvSpPr/>
          <p:nvPr/>
        </p:nvSpPr>
        <p:spPr>
          <a:xfrm>
            <a:off x="6317796" y="6430754"/>
            <a:ext cx="405313" cy="394996"/>
          </a:xfrm>
          <a:custGeom>
            <a:avLst/>
            <a:gdLst/>
            <a:ahLst/>
            <a:cxnLst/>
            <a:rect l="l" t="t" r="r" b="b"/>
            <a:pathLst>
              <a:path w="405313" h="394996">
                <a:moveTo>
                  <a:pt x="0" y="0"/>
                </a:moveTo>
                <a:lnTo>
                  <a:pt x="405314" y="0"/>
                </a:lnTo>
                <a:lnTo>
                  <a:pt x="405314" y="394996"/>
                </a:lnTo>
                <a:lnTo>
                  <a:pt x="0" y="394996"/>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4331101"/>
            <a:ext cx="18288000" cy="5955899"/>
          </a:xfrm>
          <a:custGeom>
            <a:avLst/>
            <a:gdLst/>
            <a:ahLst/>
            <a:cxnLst/>
            <a:rect l="l" t="t" r="r" b="b"/>
            <a:pathLst>
              <a:path w="18288000" h="5955899">
                <a:moveTo>
                  <a:pt x="0" y="0"/>
                </a:moveTo>
                <a:lnTo>
                  <a:pt x="18288000" y="0"/>
                </a:lnTo>
                <a:lnTo>
                  <a:pt x="18288000" y="5955899"/>
                </a:lnTo>
                <a:lnTo>
                  <a:pt x="0" y="5955899"/>
                </a:lnTo>
                <a:lnTo>
                  <a:pt x="0" y="0"/>
                </a:lnTo>
                <a:close/>
              </a:path>
            </a:pathLst>
          </a:custGeom>
          <a:blipFill>
            <a:blip r:embed="rId2"/>
            <a:stretch>
              <a:fillRect t="-807" b="-5455"/>
            </a:stretch>
          </a:blipFill>
        </p:spPr>
      </p:sp>
      <p:sp>
        <p:nvSpPr>
          <p:cNvPr id="3" name="TextBox 3"/>
          <p:cNvSpPr txBox="1"/>
          <p:nvPr/>
        </p:nvSpPr>
        <p:spPr>
          <a:xfrm>
            <a:off x="4844779" y="904875"/>
            <a:ext cx="9409428" cy="1339850"/>
          </a:xfrm>
          <a:prstGeom prst="rect">
            <a:avLst/>
          </a:prstGeom>
        </p:spPr>
        <p:txBody>
          <a:bodyPr lIns="0" tIns="0" rIns="0" bIns="0" rtlCol="0" anchor="t">
            <a:spAutoFit/>
          </a:bodyPr>
          <a:lstStyle/>
          <a:p>
            <a:pPr>
              <a:lnSpc>
                <a:spcPts val="8800"/>
              </a:lnSpc>
            </a:pPr>
            <a:r>
              <a:rPr lang="en-US" sz="8000">
                <a:solidFill>
                  <a:srgbClr val="A86D3A"/>
                </a:solidFill>
                <a:latin typeface="Crimson Roman"/>
              </a:rPr>
              <a:t>İLETİŞİM NEDİR ?</a:t>
            </a:r>
          </a:p>
        </p:txBody>
      </p:sp>
      <p:sp>
        <p:nvSpPr>
          <p:cNvPr id="4" name="TextBox 4"/>
          <p:cNvSpPr txBox="1"/>
          <p:nvPr/>
        </p:nvSpPr>
        <p:spPr>
          <a:xfrm>
            <a:off x="1028700" y="2556276"/>
            <a:ext cx="16115028" cy="1802130"/>
          </a:xfrm>
          <a:prstGeom prst="rect">
            <a:avLst/>
          </a:prstGeom>
        </p:spPr>
        <p:txBody>
          <a:bodyPr lIns="0" tIns="0" rIns="0" bIns="0" rtlCol="0" anchor="t">
            <a:spAutoFit/>
          </a:bodyPr>
          <a:lstStyle/>
          <a:p>
            <a:pPr marL="0" lvl="0" indent="0" algn="l">
              <a:lnSpc>
                <a:spcPts val="4619"/>
              </a:lnSpc>
              <a:spcBef>
                <a:spcPct val="0"/>
              </a:spcBef>
            </a:pPr>
            <a:r>
              <a:rPr lang="en-US" sz="3299">
                <a:solidFill>
                  <a:srgbClr val="000000"/>
                </a:solidFill>
                <a:latin typeface="Crimson Roman"/>
              </a:rPr>
              <a:t>Bir bilgiyi, bir ihtiyacı, bir duyguyu karşımızdaki kişiye iletmek ve ondan bir tepki almaktır. İletişim çift yönlüdür. Bu bilgiyi gönderen konuşmacı, alan da dinleyicidir. Bir konuşma sırasında bu roller sürekli değişir.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26043" y="2598860"/>
            <a:ext cx="405313" cy="394996"/>
          </a:xfrm>
          <a:custGeom>
            <a:avLst/>
            <a:gdLst/>
            <a:ahLst/>
            <a:cxnLst/>
            <a:rect l="l" t="t" r="r" b="b"/>
            <a:pathLst>
              <a:path w="405313" h="394996">
                <a:moveTo>
                  <a:pt x="0" y="0"/>
                </a:moveTo>
                <a:lnTo>
                  <a:pt x="405314" y="0"/>
                </a:lnTo>
                <a:lnTo>
                  <a:pt x="405314" y="394996"/>
                </a:lnTo>
                <a:lnTo>
                  <a:pt x="0" y="394996"/>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826043" y="3711048"/>
            <a:ext cx="405313" cy="394996"/>
          </a:xfrm>
          <a:custGeom>
            <a:avLst/>
            <a:gdLst/>
            <a:ahLst/>
            <a:cxnLst/>
            <a:rect l="l" t="t" r="r" b="b"/>
            <a:pathLst>
              <a:path w="405313" h="394996">
                <a:moveTo>
                  <a:pt x="0" y="0"/>
                </a:moveTo>
                <a:lnTo>
                  <a:pt x="405314" y="0"/>
                </a:lnTo>
                <a:lnTo>
                  <a:pt x="405314" y="394996"/>
                </a:lnTo>
                <a:lnTo>
                  <a:pt x="0" y="394996"/>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sp>
      <p:sp>
        <p:nvSpPr>
          <p:cNvPr id="4" name="Freeform 4"/>
          <p:cNvSpPr/>
          <p:nvPr/>
        </p:nvSpPr>
        <p:spPr>
          <a:xfrm>
            <a:off x="826043" y="4635647"/>
            <a:ext cx="405313" cy="394996"/>
          </a:xfrm>
          <a:custGeom>
            <a:avLst/>
            <a:gdLst/>
            <a:ahLst/>
            <a:cxnLst/>
            <a:rect l="l" t="t" r="r" b="b"/>
            <a:pathLst>
              <a:path w="405313" h="394996">
                <a:moveTo>
                  <a:pt x="0" y="0"/>
                </a:moveTo>
                <a:lnTo>
                  <a:pt x="405314" y="0"/>
                </a:lnTo>
                <a:lnTo>
                  <a:pt x="405314" y="394997"/>
                </a:lnTo>
                <a:lnTo>
                  <a:pt x="0" y="394997"/>
                </a:lnTo>
                <a:lnTo>
                  <a:pt x="0" y="0"/>
                </a:lnTo>
                <a:close/>
              </a:path>
            </a:pathLst>
          </a:custGeom>
          <a:blipFill>
            <a:blip r:embed="rId2" cstate="print">
              <a:extLst>
                <a:ext uri="{96DAC541-7B7A-43D3-8B79-37D633B846F1}">
                  <asvg:svgBlip xmlns:asvg="http://schemas.microsoft.com/office/drawing/2016/SVG/main" xmlns="" r:embed="rId3"/>
                </a:ext>
              </a:extLst>
            </a:blip>
            <a:stretch>
              <a:fillRect/>
            </a:stretch>
          </a:blipFill>
        </p:spPr>
      </p:sp>
      <p:sp>
        <p:nvSpPr>
          <p:cNvPr id="5" name="Freeform 5"/>
          <p:cNvSpPr/>
          <p:nvPr/>
        </p:nvSpPr>
        <p:spPr>
          <a:xfrm>
            <a:off x="3385806" y="5590498"/>
            <a:ext cx="10232603" cy="4696502"/>
          </a:xfrm>
          <a:custGeom>
            <a:avLst/>
            <a:gdLst/>
            <a:ahLst/>
            <a:cxnLst/>
            <a:rect l="l" t="t" r="r" b="b"/>
            <a:pathLst>
              <a:path w="10232603" h="4696502">
                <a:moveTo>
                  <a:pt x="0" y="0"/>
                </a:moveTo>
                <a:lnTo>
                  <a:pt x="10232603" y="0"/>
                </a:lnTo>
                <a:lnTo>
                  <a:pt x="10232603" y="4696502"/>
                </a:lnTo>
                <a:lnTo>
                  <a:pt x="0" y="4696502"/>
                </a:lnTo>
                <a:lnTo>
                  <a:pt x="0" y="0"/>
                </a:lnTo>
                <a:close/>
              </a:path>
            </a:pathLst>
          </a:custGeom>
          <a:blipFill>
            <a:blip r:embed="rId4"/>
            <a:stretch>
              <a:fillRect l="-559" r="-559" b="-10156"/>
            </a:stretch>
          </a:blipFill>
        </p:spPr>
      </p:sp>
      <p:sp>
        <p:nvSpPr>
          <p:cNvPr id="6" name="TextBox 6"/>
          <p:cNvSpPr txBox="1"/>
          <p:nvPr/>
        </p:nvSpPr>
        <p:spPr>
          <a:xfrm>
            <a:off x="4432300" y="591248"/>
            <a:ext cx="13422789" cy="1339850"/>
          </a:xfrm>
          <a:prstGeom prst="rect">
            <a:avLst/>
          </a:prstGeom>
        </p:spPr>
        <p:txBody>
          <a:bodyPr lIns="0" tIns="0" rIns="0" bIns="0" rtlCol="0" anchor="t">
            <a:spAutoFit/>
          </a:bodyPr>
          <a:lstStyle/>
          <a:p>
            <a:pPr marL="0" lvl="0" indent="0">
              <a:lnSpc>
                <a:spcPts val="8800"/>
              </a:lnSpc>
            </a:pPr>
            <a:r>
              <a:rPr lang="en-US" sz="8000">
                <a:solidFill>
                  <a:srgbClr val="A86D3A"/>
                </a:solidFill>
                <a:latin typeface="Crimson Roman"/>
              </a:rPr>
              <a:t>İLETİŞİMİN ÖNEMİ</a:t>
            </a:r>
          </a:p>
        </p:txBody>
      </p:sp>
      <p:sp>
        <p:nvSpPr>
          <p:cNvPr id="7" name="TextBox 7"/>
          <p:cNvSpPr txBox="1"/>
          <p:nvPr/>
        </p:nvSpPr>
        <p:spPr>
          <a:xfrm>
            <a:off x="1879600" y="2489336"/>
            <a:ext cx="12069009" cy="547369"/>
          </a:xfrm>
          <a:prstGeom prst="rect">
            <a:avLst/>
          </a:prstGeom>
        </p:spPr>
        <p:txBody>
          <a:bodyPr lIns="0" tIns="0" rIns="0" bIns="0" rtlCol="0" anchor="t">
            <a:spAutoFit/>
          </a:bodyPr>
          <a:lstStyle/>
          <a:p>
            <a:pPr algn="ctr">
              <a:lnSpc>
                <a:spcPts val="4480"/>
              </a:lnSpc>
            </a:pPr>
            <a:r>
              <a:rPr lang="en-US" sz="3200">
                <a:solidFill>
                  <a:srgbClr val="A86D3A"/>
                </a:solidFill>
                <a:latin typeface="DejaVu Serif Bold"/>
              </a:rPr>
              <a:t>Sağlıklı iletişim, çocuğun ruh sağlığı için önemlidir. </a:t>
            </a:r>
          </a:p>
        </p:txBody>
      </p:sp>
      <p:sp>
        <p:nvSpPr>
          <p:cNvPr id="8" name="TextBox 8"/>
          <p:cNvSpPr txBox="1"/>
          <p:nvPr/>
        </p:nvSpPr>
        <p:spPr>
          <a:xfrm>
            <a:off x="638380" y="3566309"/>
            <a:ext cx="17855089" cy="507364"/>
          </a:xfrm>
          <a:prstGeom prst="rect">
            <a:avLst/>
          </a:prstGeom>
        </p:spPr>
        <p:txBody>
          <a:bodyPr lIns="0" tIns="0" rIns="0" bIns="0" rtlCol="0" anchor="t">
            <a:spAutoFit/>
          </a:bodyPr>
          <a:lstStyle/>
          <a:p>
            <a:pPr algn="ctr">
              <a:lnSpc>
                <a:spcPts val="4060"/>
              </a:lnSpc>
            </a:pPr>
            <a:r>
              <a:rPr lang="en-US" sz="2900">
                <a:solidFill>
                  <a:srgbClr val="A86D3A"/>
                </a:solidFill>
                <a:latin typeface="DejaVu Serif Bold"/>
              </a:rPr>
              <a:t>Çocuğun iletişim becerileri geliştirmesinde anne ve babanın rolü büyüktür.</a:t>
            </a:r>
          </a:p>
        </p:txBody>
      </p:sp>
      <p:sp>
        <p:nvSpPr>
          <p:cNvPr id="9" name="TextBox 9"/>
          <p:cNvSpPr txBox="1"/>
          <p:nvPr/>
        </p:nvSpPr>
        <p:spPr>
          <a:xfrm>
            <a:off x="1578180" y="4486449"/>
            <a:ext cx="16534289" cy="1021714"/>
          </a:xfrm>
          <a:prstGeom prst="rect">
            <a:avLst/>
          </a:prstGeom>
        </p:spPr>
        <p:txBody>
          <a:bodyPr lIns="0" tIns="0" rIns="0" bIns="0" rtlCol="0" anchor="t">
            <a:spAutoFit/>
          </a:bodyPr>
          <a:lstStyle/>
          <a:p>
            <a:pPr>
              <a:lnSpc>
                <a:spcPts val="4060"/>
              </a:lnSpc>
            </a:pPr>
            <a:r>
              <a:rPr lang="en-US" sz="2900">
                <a:solidFill>
                  <a:srgbClr val="A86D3A"/>
                </a:solidFill>
                <a:latin typeface="DejaVu Serif Bold"/>
              </a:rPr>
              <a:t>Çocukla kurulan etkili iletişim onun kendine güveni ve çevresine saygısının gelişimi için en önemli kaynaklardan biridir.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5"/>
          <p:cNvSpPr/>
          <p:nvPr/>
        </p:nvSpPr>
        <p:spPr>
          <a:xfrm>
            <a:off x="12836710" y="3223820"/>
            <a:ext cx="4879790" cy="5834532"/>
          </a:xfrm>
          <a:custGeom>
            <a:avLst/>
            <a:gdLst/>
            <a:ahLst/>
            <a:cxnLst/>
            <a:rect l="l" t="t" r="r" b="b"/>
            <a:pathLst>
              <a:path w="4879790" h="5834532">
                <a:moveTo>
                  <a:pt x="0" y="0"/>
                </a:moveTo>
                <a:lnTo>
                  <a:pt x="4879790" y="0"/>
                </a:lnTo>
                <a:lnTo>
                  <a:pt x="4879790" y="5834531"/>
                </a:lnTo>
                <a:lnTo>
                  <a:pt x="0" y="583453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2" name="Freeform 2"/>
          <p:cNvSpPr/>
          <p:nvPr/>
        </p:nvSpPr>
        <p:spPr>
          <a:xfrm>
            <a:off x="1524000" y="3086100"/>
            <a:ext cx="5162204" cy="6172200"/>
          </a:xfrm>
          <a:custGeom>
            <a:avLst/>
            <a:gdLst/>
            <a:ahLst/>
            <a:cxnLst/>
            <a:rect l="l" t="t" r="r" b="b"/>
            <a:pathLst>
              <a:path w="5162204" h="6172200">
                <a:moveTo>
                  <a:pt x="0" y="0"/>
                </a:moveTo>
                <a:lnTo>
                  <a:pt x="5162204" y="0"/>
                </a:lnTo>
                <a:lnTo>
                  <a:pt x="5162204" y="6172200"/>
                </a:lnTo>
                <a:lnTo>
                  <a:pt x="0" y="61722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4938767" y="402769"/>
            <a:ext cx="9645379" cy="1788779"/>
          </a:xfrm>
          <a:custGeom>
            <a:avLst/>
            <a:gdLst/>
            <a:ahLst/>
            <a:cxnLst/>
            <a:rect l="l" t="t" r="r" b="b"/>
            <a:pathLst>
              <a:path w="9645379" h="1788779">
                <a:moveTo>
                  <a:pt x="0" y="0"/>
                </a:moveTo>
                <a:lnTo>
                  <a:pt x="9645379" y="0"/>
                </a:lnTo>
                <a:lnTo>
                  <a:pt x="9645379" y="1788779"/>
                </a:lnTo>
                <a:lnTo>
                  <a:pt x="0" y="178877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TextBox 4"/>
          <p:cNvSpPr txBox="1"/>
          <p:nvPr/>
        </p:nvSpPr>
        <p:spPr>
          <a:xfrm>
            <a:off x="6934200" y="699059"/>
            <a:ext cx="7315200" cy="924561"/>
          </a:xfrm>
          <a:prstGeom prst="rect">
            <a:avLst/>
          </a:prstGeom>
        </p:spPr>
        <p:txBody>
          <a:bodyPr lIns="0" tIns="0" rIns="0" bIns="0" rtlCol="0" anchor="t">
            <a:spAutoFit/>
          </a:bodyPr>
          <a:lstStyle/>
          <a:p>
            <a:pPr algn="ctr">
              <a:lnSpc>
                <a:spcPts val="6579"/>
              </a:lnSpc>
              <a:spcBef>
                <a:spcPct val="0"/>
              </a:spcBef>
            </a:pPr>
            <a:r>
              <a:rPr lang="en-US" sz="4699">
                <a:solidFill>
                  <a:srgbClr val="FFFFFF"/>
                </a:solidFill>
                <a:latin typeface="Crimson Roman Bold"/>
              </a:rPr>
              <a:t>İLETİŞİM ENGELLERİ</a:t>
            </a:r>
          </a:p>
        </p:txBody>
      </p:sp>
      <p:sp>
        <p:nvSpPr>
          <p:cNvPr id="5" name="Freeform 5"/>
          <p:cNvSpPr/>
          <p:nvPr/>
        </p:nvSpPr>
        <p:spPr>
          <a:xfrm>
            <a:off x="7454912" y="3254934"/>
            <a:ext cx="4879790" cy="5834532"/>
          </a:xfrm>
          <a:custGeom>
            <a:avLst/>
            <a:gdLst/>
            <a:ahLst/>
            <a:cxnLst/>
            <a:rect l="l" t="t" r="r" b="b"/>
            <a:pathLst>
              <a:path w="4879790" h="5834532">
                <a:moveTo>
                  <a:pt x="0" y="0"/>
                </a:moveTo>
                <a:lnTo>
                  <a:pt x="4879790" y="0"/>
                </a:lnTo>
                <a:lnTo>
                  <a:pt x="4879790" y="5834532"/>
                </a:lnTo>
                <a:lnTo>
                  <a:pt x="0" y="583453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TextBox 6"/>
          <p:cNvSpPr txBox="1"/>
          <p:nvPr/>
        </p:nvSpPr>
        <p:spPr>
          <a:xfrm>
            <a:off x="2384367" y="3696970"/>
            <a:ext cx="3441469" cy="714376"/>
          </a:xfrm>
          <a:prstGeom prst="rect">
            <a:avLst/>
          </a:prstGeom>
        </p:spPr>
        <p:txBody>
          <a:bodyPr lIns="0" tIns="0" rIns="0" bIns="0" rtlCol="0" anchor="t">
            <a:spAutoFit/>
          </a:bodyPr>
          <a:lstStyle/>
          <a:p>
            <a:pPr algn="ctr">
              <a:lnSpc>
                <a:spcPts val="5039"/>
              </a:lnSpc>
              <a:spcBef>
                <a:spcPct val="0"/>
              </a:spcBef>
            </a:pPr>
            <a:r>
              <a:rPr lang="en-US" sz="3599">
                <a:solidFill>
                  <a:srgbClr val="A86D3A"/>
                </a:solidFill>
                <a:latin typeface="Crimson Roman Bold"/>
              </a:rPr>
              <a:t>EMİR VERMEK</a:t>
            </a:r>
          </a:p>
        </p:txBody>
      </p:sp>
      <p:sp>
        <p:nvSpPr>
          <p:cNvPr id="7" name="TextBox 7"/>
          <p:cNvSpPr txBox="1"/>
          <p:nvPr/>
        </p:nvSpPr>
        <p:spPr>
          <a:xfrm>
            <a:off x="2384367" y="5745798"/>
            <a:ext cx="3441469" cy="647700"/>
          </a:xfrm>
          <a:prstGeom prst="rect">
            <a:avLst/>
          </a:prstGeom>
        </p:spPr>
        <p:txBody>
          <a:bodyPr lIns="0" tIns="0" rIns="0" bIns="0" rtlCol="0" anchor="t">
            <a:spAutoFit/>
          </a:bodyPr>
          <a:lstStyle/>
          <a:p>
            <a:pPr algn="ctr">
              <a:lnSpc>
                <a:spcPts val="4619"/>
              </a:lnSpc>
              <a:spcBef>
                <a:spcPct val="0"/>
              </a:spcBef>
            </a:pPr>
            <a:r>
              <a:rPr lang="en-US" sz="3299">
                <a:solidFill>
                  <a:srgbClr val="A86D3A"/>
                </a:solidFill>
                <a:latin typeface="Crimson Roman Bold"/>
              </a:rPr>
              <a:t>TEHDİT ETMEK</a:t>
            </a:r>
          </a:p>
        </p:txBody>
      </p:sp>
      <p:sp>
        <p:nvSpPr>
          <p:cNvPr id="8" name="TextBox 8"/>
          <p:cNvSpPr txBox="1"/>
          <p:nvPr/>
        </p:nvSpPr>
        <p:spPr>
          <a:xfrm>
            <a:off x="2384367" y="7998778"/>
            <a:ext cx="3441469" cy="789941"/>
          </a:xfrm>
          <a:prstGeom prst="rect">
            <a:avLst/>
          </a:prstGeom>
        </p:spPr>
        <p:txBody>
          <a:bodyPr lIns="0" tIns="0" rIns="0" bIns="0" rtlCol="0" anchor="t">
            <a:spAutoFit/>
          </a:bodyPr>
          <a:lstStyle/>
          <a:p>
            <a:pPr algn="ctr">
              <a:lnSpc>
                <a:spcPts val="5599"/>
              </a:lnSpc>
              <a:spcBef>
                <a:spcPct val="0"/>
              </a:spcBef>
            </a:pPr>
            <a:r>
              <a:rPr lang="en-US" sz="3999">
                <a:solidFill>
                  <a:srgbClr val="A86D3A"/>
                </a:solidFill>
                <a:latin typeface="Crimson Roman Bold"/>
              </a:rPr>
              <a:t>UYARMAK</a:t>
            </a:r>
          </a:p>
        </p:txBody>
      </p:sp>
      <p:sp>
        <p:nvSpPr>
          <p:cNvPr id="9" name="TextBox 9"/>
          <p:cNvSpPr txBox="1"/>
          <p:nvPr/>
        </p:nvSpPr>
        <p:spPr>
          <a:xfrm>
            <a:off x="7454912" y="3697288"/>
            <a:ext cx="5041669" cy="629285"/>
          </a:xfrm>
          <a:prstGeom prst="rect">
            <a:avLst/>
          </a:prstGeom>
        </p:spPr>
        <p:txBody>
          <a:bodyPr lIns="0" tIns="0" rIns="0" bIns="0" rtlCol="0" anchor="t">
            <a:spAutoFit/>
          </a:bodyPr>
          <a:lstStyle/>
          <a:p>
            <a:pPr algn="ctr">
              <a:lnSpc>
                <a:spcPts val="4479"/>
              </a:lnSpc>
              <a:spcBef>
                <a:spcPct val="0"/>
              </a:spcBef>
            </a:pPr>
            <a:r>
              <a:rPr lang="en-US" sz="3199">
                <a:solidFill>
                  <a:srgbClr val="A86D3A"/>
                </a:solidFill>
                <a:latin typeface="Crimson Roman Bold"/>
              </a:rPr>
              <a:t>KONUYU SAPTIRMAK</a:t>
            </a:r>
          </a:p>
        </p:txBody>
      </p:sp>
      <p:sp>
        <p:nvSpPr>
          <p:cNvPr id="10" name="TextBox 10"/>
          <p:cNvSpPr txBox="1"/>
          <p:nvPr/>
        </p:nvSpPr>
        <p:spPr>
          <a:xfrm>
            <a:off x="8466116" y="8036878"/>
            <a:ext cx="2590681" cy="629285"/>
          </a:xfrm>
          <a:prstGeom prst="rect">
            <a:avLst/>
          </a:prstGeom>
        </p:spPr>
        <p:txBody>
          <a:bodyPr lIns="0" tIns="0" rIns="0" bIns="0" rtlCol="0" anchor="t">
            <a:spAutoFit/>
          </a:bodyPr>
          <a:lstStyle/>
          <a:p>
            <a:pPr algn="ctr">
              <a:lnSpc>
                <a:spcPts val="4479"/>
              </a:lnSpc>
              <a:spcBef>
                <a:spcPct val="0"/>
              </a:spcBef>
            </a:pPr>
            <a:r>
              <a:rPr lang="en-US" sz="3199">
                <a:solidFill>
                  <a:srgbClr val="A86D3A"/>
                </a:solidFill>
                <a:latin typeface="Crimson Roman Bold"/>
              </a:rPr>
              <a:t>SINAMAK</a:t>
            </a:r>
          </a:p>
        </p:txBody>
      </p:sp>
      <p:sp>
        <p:nvSpPr>
          <p:cNvPr id="11" name="TextBox 11"/>
          <p:cNvSpPr txBox="1"/>
          <p:nvPr/>
        </p:nvSpPr>
        <p:spPr>
          <a:xfrm>
            <a:off x="13752664" y="3458528"/>
            <a:ext cx="3047881" cy="671830"/>
          </a:xfrm>
          <a:prstGeom prst="rect">
            <a:avLst/>
          </a:prstGeom>
        </p:spPr>
        <p:txBody>
          <a:bodyPr lIns="0" tIns="0" rIns="0" bIns="0" rtlCol="0" anchor="t">
            <a:spAutoFit/>
          </a:bodyPr>
          <a:lstStyle/>
          <a:p>
            <a:pPr algn="ctr">
              <a:lnSpc>
                <a:spcPts val="4759"/>
              </a:lnSpc>
              <a:spcBef>
                <a:spcPct val="0"/>
              </a:spcBef>
            </a:pPr>
            <a:r>
              <a:rPr lang="en-US" sz="3399">
                <a:solidFill>
                  <a:srgbClr val="A86D3A"/>
                </a:solidFill>
                <a:latin typeface="Crimson Roman Bold"/>
              </a:rPr>
              <a:t>ÖĞÜT VERMEK</a:t>
            </a:r>
          </a:p>
        </p:txBody>
      </p:sp>
      <p:sp>
        <p:nvSpPr>
          <p:cNvPr id="12" name="TextBox 12"/>
          <p:cNvSpPr txBox="1"/>
          <p:nvPr/>
        </p:nvSpPr>
        <p:spPr>
          <a:xfrm>
            <a:off x="8466116" y="5790882"/>
            <a:ext cx="2590681" cy="629285"/>
          </a:xfrm>
          <a:prstGeom prst="rect">
            <a:avLst/>
          </a:prstGeom>
        </p:spPr>
        <p:txBody>
          <a:bodyPr lIns="0" tIns="0" rIns="0" bIns="0" rtlCol="0" anchor="t">
            <a:spAutoFit/>
          </a:bodyPr>
          <a:lstStyle/>
          <a:p>
            <a:pPr algn="ctr">
              <a:lnSpc>
                <a:spcPts val="4479"/>
              </a:lnSpc>
              <a:spcBef>
                <a:spcPct val="0"/>
              </a:spcBef>
            </a:pPr>
            <a:r>
              <a:rPr lang="en-US" sz="3199">
                <a:solidFill>
                  <a:srgbClr val="A86D3A"/>
                </a:solidFill>
                <a:latin typeface="Crimson Roman Bold"/>
              </a:rPr>
              <a:t>ELEŞTİRMEK</a:t>
            </a:r>
          </a:p>
        </p:txBody>
      </p:sp>
      <p:sp>
        <p:nvSpPr>
          <p:cNvPr id="13" name="TextBox 13"/>
          <p:cNvSpPr txBox="1"/>
          <p:nvPr/>
        </p:nvSpPr>
        <p:spPr>
          <a:xfrm>
            <a:off x="13963477" y="7788910"/>
            <a:ext cx="2837068" cy="577081"/>
          </a:xfrm>
          <a:prstGeom prst="rect">
            <a:avLst/>
          </a:prstGeom>
        </p:spPr>
        <p:txBody>
          <a:bodyPr wrap="square" lIns="0" tIns="0" rIns="0" bIns="0" rtlCol="0" anchor="t">
            <a:spAutoFit/>
          </a:bodyPr>
          <a:lstStyle/>
          <a:p>
            <a:pPr algn="ctr">
              <a:lnSpc>
                <a:spcPts val="4479"/>
              </a:lnSpc>
              <a:spcBef>
                <a:spcPct val="0"/>
              </a:spcBef>
            </a:pPr>
            <a:r>
              <a:rPr lang="en-US" sz="3199" dirty="0" smtClean="0">
                <a:solidFill>
                  <a:srgbClr val="A86D3A"/>
                </a:solidFill>
                <a:latin typeface="Crimson Roman Bold"/>
              </a:rPr>
              <a:t>YARGILAMA</a:t>
            </a:r>
            <a:r>
              <a:rPr lang="tr-TR" sz="3199" dirty="0" smtClean="0">
                <a:solidFill>
                  <a:srgbClr val="A86D3A"/>
                </a:solidFill>
                <a:latin typeface="Crimson Roman Bold"/>
              </a:rPr>
              <a:t>K</a:t>
            </a:r>
            <a:endParaRPr lang="en-US" sz="3199" dirty="0">
              <a:solidFill>
                <a:srgbClr val="A86D3A"/>
              </a:solidFill>
              <a:latin typeface="Crimson Roman Bold"/>
            </a:endParaRPr>
          </a:p>
        </p:txBody>
      </p:sp>
      <p:sp>
        <p:nvSpPr>
          <p:cNvPr id="14" name="TextBox 14"/>
          <p:cNvSpPr txBox="1"/>
          <p:nvPr/>
        </p:nvSpPr>
        <p:spPr>
          <a:xfrm>
            <a:off x="13981264" y="5668646"/>
            <a:ext cx="2590681" cy="714376"/>
          </a:xfrm>
          <a:prstGeom prst="rect">
            <a:avLst/>
          </a:prstGeom>
        </p:spPr>
        <p:txBody>
          <a:bodyPr lIns="0" tIns="0" rIns="0" bIns="0" rtlCol="0" anchor="t">
            <a:spAutoFit/>
          </a:bodyPr>
          <a:lstStyle/>
          <a:p>
            <a:pPr algn="ctr">
              <a:lnSpc>
                <a:spcPts val="5039"/>
              </a:lnSpc>
              <a:spcBef>
                <a:spcPct val="0"/>
              </a:spcBef>
            </a:pPr>
            <a:r>
              <a:rPr lang="en-US" sz="3599">
                <a:solidFill>
                  <a:srgbClr val="A86D3A"/>
                </a:solidFill>
                <a:latin typeface="Crimson Roman Bold"/>
              </a:rPr>
              <a:t>SUÇLAMAK</a:t>
            </a:r>
          </a:p>
        </p:txBody>
      </p:sp>
    </p:spTree>
    <p:extLst>
      <p:ext uri="{BB962C8B-B14F-4D97-AF65-F5344CB8AC3E}">
        <p14:creationId xmlns:p14="http://schemas.microsoft.com/office/powerpoint/2010/main" xmlns="" val="3815510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FF2F6"/>
        </a:solidFill>
        <a:effectLst/>
      </p:bgPr>
    </p:bg>
    <p:spTree>
      <p:nvGrpSpPr>
        <p:cNvPr id="1" name=""/>
        <p:cNvGrpSpPr/>
        <p:nvPr/>
      </p:nvGrpSpPr>
      <p:grpSpPr>
        <a:xfrm>
          <a:off x="0" y="0"/>
          <a:ext cx="0" cy="0"/>
          <a:chOff x="0" y="0"/>
          <a:chExt cx="0" cy="0"/>
        </a:xfrm>
      </p:grpSpPr>
      <p:sp>
        <p:nvSpPr>
          <p:cNvPr id="2" name="Freeform 2"/>
          <p:cNvSpPr/>
          <p:nvPr/>
        </p:nvSpPr>
        <p:spPr>
          <a:xfrm>
            <a:off x="0" y="2613343"/>
            <a:ext cx="18288000" cy="8816657"/>
          </a:xfrm>
          <a:custGeom>
            <a:avLst/>
            <a:gdLst/>
            <a:ahLst/>
            <a:cxnLst/>
            <a:rect l="l" t="t" r="r" b="b"/>
            <a:pathLst>
              <a:path w="18288000" h="8816657">
                <a:moveTo>
                  <a:pt x="0" y="0"/>
                </a:moveTo>
                <a:lnTo>
                  <a:pt x="18288000" y="0"/>
                </a:lnTo>
                <a:lnTo>
                  <a:pt x="18288000" y="8816657"/>
                </a:lnTo>
                <a:lnTo>
                  <a:pt x="0" y="8816657"/>
                </a:lnTo>
                <a:lnTo>
                  <a:pt x="0" y="0"/>
                </a:lnTo>
                <a:close/>
              </a:path>
            </a:pathLst>
          </a:custGeom>
          <a:blipFill>
            <a:blip r:embed="rId2"/>
            <a:stretch>
              <a:fillRect t="-2141" b="-13538"/>
            </a:stretch>
          </a:blipFill>
        </p:spPr>
      </p:sp>
      <p:sp>
        <p:nvSpPr>
          <p:cNvPr id="3" name="TextBox 3"/>
          <p:cNvSpPr txBox="1"/>
          <p:nvPr/>
        </p:nvSpPr>
        <p:spPr>
          <a:xfrm>
            <a:off x="1206500" y="510857"/>
            <a:ext cx="16623189" cy="820738"/>
          </a:xfrm>
          <a:prstGeom prst="rect">
            <a:avLst/>
          </a:prstGeom>
        </p:spPr>
        <p:txBody>
          <a:bodyPr lIns="0" tIns="0" rIns="0" bIns="0" rtlCol="0" anchor="t">
            <a:spAutoFit/>
          </a:bodyPr>
          <a:lstStyle/>
          <a:p>
            <a:pPr marL="0" lvl="0" indent="0">
              <a:lnSpc>
                <a:spcPts val="6380"/>
              </a:lnSpc>
            </a:pPr>
            <a:r>
              <a:rPr lang="en-US" sz="5800" dirty="0">
                <a:solidFill>
                  <a:srgbClr val="A86D3A"/>
                </a:solidFill>
                <a:latin typeface="Crimson Roman Bold"/>
              </a:rPr>
              <a:t>ETKİLİ VE </a:t>
            </a:r>
            <a:r>
              <a:rPr lang="en-US" sz="5400" dirty="0">
                <a:solidFill>
                  <a:srgbClr val="A86D3A"/>
                </a:solidFill>
                <a:latin typeface="Crimson Roman Bold"/>
              </a:rPr>
              <a:t>DOĞRU</a:t>
            </a:r>
            <a:r>
              <a:rPr lang="en-US" sz="5800" dirty="0">
                <a:solidFill>
                  <a:srgbClr val="A86D3A"/>
                </a:solidFill>
                <a:latin typeface="Crimson Roman Bold"/>
              </a:rPr>
              <a:t> İLETİŞİM NASIL OLMALIDIR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938767" y="402769"/>
            <a:ext cx="8766740" cy="1625832"/>
          </a:xfrm>
          <a:custGeom>
            <a:avLst/>
            <a:gdLst/>
            <a:ahLst/>
            <a:cxnLst/>
            <a:rect l="l" t="t" r="r" b="b"/>
            <a:pathLst>
              <a:path w="8766740" h="1625832">
                <a:moveTo>
                  <a:pt x="0" y="0"/>
                </a:moveTo>
                <a:lnTo>
                  <a:pt x="8766740" y="0"/>
                </a:lnTo>
                <a:lnTo>
                  <a:pt x="8766740" y="1625832"/>
                </a:lnTo>
                <a:lnTo>
                  <a:pt x="0" y="162583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7848600" y="758864"/>
            <a:ext cx="4059735" cy="910506"/>
          </a:xfrm>
          <a:prstGeom prst="rect">
            <a:avLst/>
          </a:prstGeom>
        </p:spPr>
        <p:txBody>
          <a:bodyPr wrap="square" lIns="0" tIns="0" rIns="0" bIns="0" rtlCol="0" anchor="t">
            <a:spAutoFit/>
          </a:bodyPr>
          <a:lstStyle/>
          <a:p>
            <a:pPr algn="ctr">
              <a:lnSpc>
                <a:spcPts val="7139"/>
              </a:lnSpc>
              <a:spcBef>
                <a:spcPct val="0"/>
              </a:spcBef>
            </a:pPr>
            <a:r>
              <a:rPr lang="en-US" sz="5099" dirty="0">
                <a:solidFill>
                  <a:srgbClr val="FFFFFF"/>
                </a:solidFill>
                <a:latin typeface="Crimson Roman Bold"/>
              </a:rPr>
              <a:t>BEN DİLİ</a:t>
            </a:r>
          </a:p>
        </p:txBody>
      </p:sp>
      <p:sp>
        <p:nvSpPr>
          <p:cNvPr id="4" name="TextBox 4"/>
          <p:cNvSpPr txBox="1"/>
          <p:nvPr/>
        </p:nvSpPr>
        <p:spPr>
          <a:xfrm>
            <a:off x="1028700" y="3030725"/>
            <a:ext cx="16967200" cy="4624070"/>
          </a:xfrm>
          <a:prstGeom prst="rect">
            <a:avLst/>
          </a:prstGeom>
        </p:spPr>
        <p:txBody>
          <a:bodyPr lIns="0" tIns="0" rIns="0" bIns="0" rtlCol="0" anchor="t">
            <a:spAutoFit/>
          </a:bodyPr>
          <a:lstStyle/>
          <a:p>
            <a:pPr algn="just">
              <a:lnSpc>
                <a:spcPts val="4479"/>
              </a:lnSpc>
            </a:pPr>
            <a:r>
              <a:rPr lang="en-US" sz="3199" dirty="0">
                <a:solidFill>
                  <a:srgbClr val="000000"/>
                </a:solidFill>
                <a:latin typeface="Crimson Roman Bold"/>
              </a:rPr>
              <a:t> Ben </a:t>
            </a:r>
            <a:r>
              <a:rPr lang="en-US" sz="3199" dirty="0" err="1">
                <a:solidFill>
                  <a:srgbClr val="000000"/>
                </a:solidFill>
                <a:latin typeface="Crimson Roman Bold"/>
              </a:rPr>
              <a:t>Dili</a:t>
            </a:r>
            <a:r>
              <a:rPr lang="en-US" sz="3199" dirty="0">
                <a:solidFill>
                  <a:srgbClr val="000000"/>
                </a:solidFill>
                <a:latin typeface="Crimson Roman Bold"/>
              </a:rPr>
              <a:t> ben </a:t>
            </a:r>
            <a:r>
              <a:rPr lang="en-US" sz="3199" dirty="0" err="1">
                <a:solidFill>
                  <a:srgbClr val="000000"/>
                </a:solidFill>
                <a:latin typeface="Crimson Roman Bold"/>
              </a:rPr>
              <a:t>ile</a:t>
            </a:r>
            <a:r>
              <a:rPr lang="en-US" sz="3199" dirty="0">
                <a:solidFill>
                  <a:srgbClr val="000000"/>
                </a:solidFill>
                <a:latin typeface="Crimson Roman Bold"/>
              </a:rPr>
              <a:t> </a:t>
            </a:r>
            <a:r>
              <a:rPr lang="en-US" sz="3199" dirty="0" err="1">
                <a:solidFill>
                  <a:srgbClr val="000000"/>
                </a:solidFill>
                <a:latin typeface="Crimson Roman Bold"/>
              </a:rPr>
              <a:t>başlar</a:t>
            </a:r>
            <a:r>
              <a:rPr lang="en-US" sz="3199" dirty="0">
                <a:solidFill>
                  <a:srgbClr val="000000"/>
                </a:solidFill>
                <a:latin typeface="Crimson Roman Bold"/>
              </a:rPr>
              <a:t>, BEN </a:t>
            </a:r>
            <a:r>
              <a:rPr lang="en-US" sz="3199" dirty="0" err="1">
                <a:solidFill>
                  <a:srgbClr val="000000"/>
                </a:solidFill>
                <a:latin typeface="Crimson Roman Bold"/>
              </a:rPr>
              <a:t>ile</a:t>
            </a:r>
            <a:r>
              <a:rPr lang="en-US" sz="3199" dirty="0">
                <a:solidFill>
                  <a:srgbClr val="000000"/>
                </a:solidFill>
                <a:latin typeface="Crimson Roman Bold"/>
              </a:rPr>
              <a:t> biter.</a:t>
            </a:r>
          </a:p>
          <a:p>
            <a:pPr algn="just">
              <a:lnSpc>
                <a:spcPts val="4479"/>
              </a:lnSpc>
            </a:pPr>
            <a:endParaRPr lang="en-US" sz="3199" dirty="0">
              <a:solidFill>
                <a:srgbClr val="000000"/>
              </a:solidFill>
              <a:latin typeface="Crimson Roman Bold"/>
            </a:endParaRPr>
          </a:p>
          <a:p>
            <a:pPr algn="just">
              <a:lnSpc>
                <a:spcPts val="4479"/>
              </a:lnSpc>
            </a:pPr>
            <a:r>
              <a:rPr lang="en-US" sz="3199" dirty="0">
                <a:solidFill>
                  <a:srgbClr val="000000"/>
                </a:solidFill>
                <a:latin typeface="Crimson Roman Bold"/>
              </a:rPr>
              <a:t> </a:t>
            </a:r>
            <a:r>
              <a:rPr lang="en-US" sz="3199" dirty="0" err="1">
                <a:solidFill>
                  <a:srgbClr val="000000"/>
                </a:solidFill>
                <a:latin typeface="Crimson Roman Bold"/>
              </a:rPr>
              <a:t>İletişim</a:t>
            </a:r>
            <a:r>
              <a:rPr lang="en-US" sz="3199" dirty="0">
                <a:solidFill>
                  <a:srgbClr val="000000"/>
                </a:solidFill>
                <a:latin typeface="Crimson Roman Bold"/>
              </a:rPr>
              <a:t> </a:t>
            </a:r>
            <a:r>
              <a:rPr lang="en-US" sz="3199" dirty="0" err="1">
                <a:solidFill>
                  <a:srgbClr val="000000"/>
                </a:solidFill>
                <a:latin typeface="Crimson Roman Bold"/>
              </a:rPr>
              <a:t>içinde</a:t>
            </a:r>
            <a:r>
              <a:rPr lang="en-US" sz="3199" dirty="0">
                <a:solidFill>
                  <a:srgbClr val="000000"/>
                </a:solidFill>
                <a:latin typeface="Crimson Roman Bold"/>
              </a:rPr>
              <a:t> </a:t>
            </a:r>
            <a:r>
              <a:rPr lang="en-US" sz="3199" dirty="0" err="1">
                <a:solidFill>
                  <a:srgbClr val="000000"/>
                </a:solidFill>
                <a:latin typeface="Crimson Roman Bold"/>
              </a:rPr>
              <a:t>olunan</a:t>
            </a:r>
            <a:r>
              <a:rPr lang="en-US" sz="3199" dirty="0">
                <a:solidFill>
                  <a:srgbClr val="000000"/>
                </a:solidFill>
                <a:latin typeface="Crimson Roman Bold"/>
              </a:rPr>
              <a:t> </a:t>
            </a:r>
            <a:r>
              <a:rPr lang="en-US" sz="3199" dirty="0" err="1">
                <a:solidFill>
                  <a:srgbClr val="000000"/>
                </a:solidFill>
                <a:latin typeface="Crimson Roman Bold"/>
              </a:rPr>
              <a:t>kişi</a:t>
            </a:r>
            <a:r>
              <a:rPr lang="en-US" sz="3199" dirty="0">
                <a:solidFill>
                  <a:srgbClr val="000000"/>
                </a:solidFill>
                <a:latin typeface="Crimson Roman Bold"/>
              </a:rPr>
              <a:t> </a:t>
            </a:r>
            <a:r>
              <a:rPr lang="en-US" sz="3199" dirty="0" err="1">
                <a:solidFill>
                  <a:srgbClr val="000000"/>
                </a:solidFill>
                <a:latin typeface="Crimson Roman Bold"/>
              </a:rPr>
              <a:t>tarafından</a:t>
            </a:r>
            <a:r>
              <a:rPr lang="en-US" sz="3199" dirty="0">
                <a:solidFill>
                  <a:srgbClr val="000000"/>
                </a:solidFill>
                <a:latin typeface="Crimson Roman Bold"/>
              </a:rPr>
              <a:t> </a:t>
            </a:r>
            <a:r>
              <a:rPr lang="en-US" sz="3199" dirty="0" err="1">
                <a:solidFill>
                  <a:srgbClr val="000000"/>
                </a:solidFill>
                <a:latin typeface="Crimson Roman Bold"/>
              </a:rPr>
              <a:t>daha</a:t>
            </a:r>
            <a:r>
              <a:rPr lang="en-US" sz="3199" dirty="0">
                <a:solidFill>
                  <a:srgbClr val="000000"/>
                </a:solidFill>
                <a:latin typeface="Crimson Roman Bold"/>
              </a:rPr>
              <a:t> </a:t>
            </a:r>
            <a:r>
              <a:rPr lang="en-US" sz="3199" dirty="0" err="1">
                <a:solidFill>
                  <a:srgbClr val="000000"/>
                </a:solidFill>
                <a:latin typeface="Crimson Roman Bold"/>
              </a:rPr>
              <a:t>sağlıklı</a:t>
            </a:r>
            <a:r>
              <a:rPr lang="en-US" sz="3199" dirty="0">
                <a:solidFill>
                  <a:srgbClr val="000000"/>
                </a:solidFill>
                <a:latin typeface="Crimson Roman Bold"/>
              </a:rPr>
              <a:t> </a:t>
            </a:r>
            <a:r>
              <a:rPr lang="en-US" sz="3199" dirty="0" err="1">
                <a:solidFill>
                  <a:srgbClr val="000000"/>
                </a:solidFill>
                <a:latin typeface="Crimson Roman Bold"/>
              </a:rPr>
              <a:t>anlaşılma</a:t>
            </a:r>
            <a:r>
              <a:rPr lang="en-US" sz="3199" dirty="0">
                <a:solidFill>
                  <a:srgbClr val="000000"/>
                </a:solidFill>
                <a:latin typeface="Crimson Roman Bold"/>
              </a:rPr>
              <a:t> </a:t>
            </a:r>
            <a:r>
              <a:rPr lang="en-US" sz="3199" dirty="0" err="1">
                <a:solidFill>
                  <a:srgbClr val="000000"/>
                </a:solidFill>
                <a:latin typeface="Crimson Roman Bold"/>
              </a:rPr>
              <a:t>şansını</a:t>
            </a:r>
            <a:r>
              <a:rPr lang="en-US" sz="3199" dirty="0">
                <a:solidFill>
                  <a:srgbClr val="000000"/>
                </a:solidFill>
                <a:latin typeface="Crimson Roman Bold"/>
              </a:rPr>
              <a:t> </a:t>
            </a:r>
            <a:r>
              <a:rPr lang="en-US" sz="3199" dirty="0" err="1">
                <a:solidFill>
                  <a:srgbClr val="000000"/>
                </a:solidFill>
                <a:latin typeface="Crimson Roman Bold"/>
              </a:rPr>
              <a:t>arttırır</a:t>
            </a:r>
            <a:r>
              <a:rPr lang="en-US" sz="3199" dirty="0">
                <a:solidFill>
                  <a:srgbClr val="000000"/>
                </a:solidFill>
                <a:latin typeface="Crimson Roman Bold"/>
              </a:rPr>
              <a:t>. </a:t>
            </a:r>
          </a:p>
          <a:p>
            <a:pPr algn="just">
              <a:lnSpc>
                <a:spcPts val="4479"/>
              </a:lnSpc>
            </a:pPr>
            <a:endParaRPr lang="en-US" sz="3199" dirty="0">
              <a:solidFill>
                <a:srgbClr val="000000"/>
              </a:solidFill>
              <a:latin typeface="Crimson Roman Bold"/>
            </a:endParaRPr>
          </a:p>
          <a:p>
            <a:pPr algn="just">
              <a:lnSpc>
                <a:spcPts val="4479"/>
              </a:lnSpc>
            </a:pPr>
            <a:r>
              <a:rPr lang="en-US" sz="3199" dirty="0" err="1">
                <a:solidFill>
                  <a:srgbClr val="000000"/>
                </a:solidFill>
                <a:latin typeface="Crimson Roman Bold"/>
              </a:rPr>
              <a:t>Bireyin</a:t>
            </a:r>
            <a:r>
              <a:rPr lang="en-US" sz="3199" dirty="0">
                <a:solidFill>
                  <a:srgbClr val="000000"/>
                </a:solidFill>
                <a:latin typeface="Crimson Roman Bold"/>
              </a:rPr>
              <a:t> </a:t>
            </a:r>
            <a:r>
              <a:rPr lang="en-US" sz="3199" dirty="0" err="1">
                <a:solidFill>
                  <a:srgbClr val="000000"/>
                </a:solidFill>
                <a:latin typeface="Crimson Roman Bold"/>
              </a:rPr>
              <a:t>duygularını</a:t>
            </a:r>
            <a:r>
              <a:rPr lang="en-US" sz="3199" dirty="0">
                <a:solidFill>
                  <a:srgbClr val="000000"/>
                </a:solidFill>
                <a:latin typeface="Crimson Roman Bold"/>
              </a:rPr>
              <a:t> </a:t>
            </a:r>
            <a:r>
              <a:rPr lang="en-US" sz="3199" dirty="0" err="1">
                <a:solidFill>
                  <a:srgbClr val="000000"/>
                </a:solidFill>
                <a:latin typeface="Crimson Roman Bold"/>
              </a:rPr>
              <a:t>açıklar</a:t>
            </a:r>
            <a:r>
              <a:rPr lang="en-US" sz="3199" dirty="0">
                <a:solidFill>
                  <a:srgbClr val="000000"/>
                </a:solidFill>
                <a:latin typeface="Crimson Roman Bold"/>
              </a:rPr>
              <a:t>. Ben </a:t>
            </a:r>
            <a:r>
              <a:rPr lang="en-US" sz="3199" dirty="0" err="1">
                <a:solidFill>
                  <a:srgbClr val="000000"/>
                </a:solidFill>
                <a:latin typeface="Crimson Roman Bold"/>
              </a:rPr>
              <a:t>Dilinin</a:t>
            </a:r>
            <a:r>
              <a:rPr lang="en-US" sz="3199" dirty="0">
                <a:solidFill>
                  <a:srgbClr val="000000"/>
                </a:solidFill>
                <a:latin typeface="Crimson Roman Bold"/>
              </a:rPr>
              <a:t> </a:t>
            </a:r>
            <a:r>
              <a:rPr lang="en-US" sz="3199" dirty="0" err="1">
                <a:solidFill>
                  <a:srgbClr val="000000"/>
                </a:solidFill>
                <a:latin typeface="Crimson Roman Bold"/>
              </a:rPr>
              <a:t>kullanılması</a:t>
            </a:r>
            <a:r>
              <a:rPr lang="en-US" sz="3199" dirty="0">
                <a:solidFill>
                  <a:srgbClr val="000000"/>
                </a:solidFill>
                <a:latin typeface="Crimson Roman Bold"/>
              </a:rPr>
              <a:t> </a:t>
            </a:r>
            <a:r>
              <a:rPr lang="en-US" sz="3199" dirty="0" err="1">
                <a:solidFill>
                  <a:srgbClr val="000000"/>
                </a:solidFill>
                <a:latin typeface="Crimson Roman Bold"/>
              </a:rPr>
              <a:t>durumunda</a:t>
            </a:r>
            <a:r>
              <a:rPr lang="en-US" sz="3199" dirty="0">
                <a:solidFill>
                  <a:srgbClr val="000000"/>
                </a:solidFill>
                <a:latin typeface="Crimson Roman Bold"/>
              </a:rPr>
              <a:t> </a:t>
            </a:r>
            <a:r>
              <a:rPr lang="en-US" sz="3199" dirty="0" err="1">
                <a:solidFill>
                  <a:srgbClr val="000000"/>
                </a:solidFill>
                <a:latin typeface="Crimson Roman Bold"/>
              </a:rPr>
              <a:t>birey</a:t>
            </a:r>
            <a:r>
              <a:rPr lang="en-US" sz="3199" dirty="0">
                <a:solidFill>
                  <a:srgbClr val="000000"/>
                </a:solidFill>
                <a:latin typeface="Crimson Roman Bold"/>
              </a:rPr>
              <a:t> </a:t>
            </a:r>
            <a:r>
              <a:rPr lang="en-US" sz="3199" dirty="0" err="1">
                <a:solidFill>
                  <a:srgbClr val="000000"/>
                </a:solidFill>
                <a:latin typeface="Crimson Roman Bold"/>
              </a:rPr>
              <a:t>olaydan</a:t>
            </a:r>
            <a:r>
              <a:rPr lang="en-US" sz="3199" dirty="0">
                <a:solidFill>
                  <a:srgbClr val="000000"/>
                </a:solidFill>
                <a:latin typeface="Crimson Roman Bold"/>
              </a:rPr>
              <a:t> </a:t>
            </a:r>
            <a:r>
              <a:rPr lang="en-US" sz="3199" dirty="0" err="1">
                <a:solidFill>
                  <a:srgbClr val="000000"/>
                </a:solidFill>
                <a:latin typeface="Crimson Roman Bold"/>
              </a:rPr>
              <a:t>nasıl</a:t>
            </a:r>
            <a:r>
              <a:rPr lang="en-US" sz="3199" dirty="0">
                <a:solidFill>
                  <a:srgbClr val="000000"/>
                </a:solidFill>
                <a:latin typeface="Crimson Roman Bold"/>
              </a:rPr>
              <a:t> </a:t>
            </a:r>
            <a:r>
              <a:rPr lang="en-US" sz="3199" dirty="0" err="1">
                <a:solidFill>
                  <a:srgbClr val="000000"/>
                </a:solidFill>
                <a:latin typeface="Crimson Roman Bold"/>
              </a:rPr>
              <a:t>etkilendiğini</a:t>
            </a:r>
            <a:r>
              <a:rPr lang="en-US" sz="3199" dirty="0">
                <a:solidFill>
                  <a:srgbClr val="000000"/>
                </a:solidFill>
                <a:latin typeface="Crimson Roman Bold"/>
              </a:rPr>
              <a:t> </a:t>
            </a:r>
            <a:r>
              <a:rPr lang="en-US" sz="3199" dirty="0" err="1">
                <a:solidFill>
                  <a:srgbClr val="000000"/>
                </a:solidFill>
                <a:latin typeface="Crimson Roman Bold"/>
              </a:rPr>
              <a:t>ifade</a:t>
            </a:r>
            <a:r>
              <a:rPr lang="en-US" sz="3199" dirty="0">
                <a:solidFill>
                  <a:srgbClr val="000000"/>
                </a:solidFill>
                <a:latin typeface="Crimson Roman Bold"/>
              </a:rPr>
              <a:t> </a:t>
            </a:r>
            <a:r>
              <a:rPr lang="en-US" sz="3199" dirty="0" err="1">
                <a:solidFill>
                  <a:srgbClr val="000000"/>
                </a:solidFill>
                <a:latin typeface="Crimson Roman Bold"/>
              </a:rPr>
              <a:t>ettiği</a:t>
            </a:r>
            <a:r>
              <a:rPr lang="en-US" sz="3199" dirty="0">
                <a:solidFill>
                  <a:srgbClr val="000000"/>
                </a:solidFill>
                <a:latin typeface="Crimson Roman Bold"/>
              </a:rPr>
              <a:t> </a:t>
            </a:r>
            <a:r>
              <a:rPr lang="en-US" sz="3199" dirty="0" err="1">
                <a:solidFill>
                  <a:srgbClr val="000000"/>
                </a:solidFill>
                <a:latin typeface="Crimson Roman Bold"/>
              </a:rPr>
              <a:t>için</a:t>
            </a:r>
            <a:r>
              <a:rPr lang="en-US" sz="3199" dirty="0">
                <a:solidFill>
                  <a:srgbClr val="000000"/>
                </a:solidFill>
                <a:latin typeface="Crimson Roman Bold"/>
              </a:rPr>
              <a:t> </a:t>
            </a:r>
            <a:r>
              <a:rPr lang="en-US" sz="3199" dirty="0" err="1">
                <a:solidFill>
                  <a:srgbClr val="000000"/>
                </a:solidFill>
                <a:latin typeface="Crimson Roman Bold"/>
              </a:rPr>
              <a:t>karşısındakini</a:t>
            </a:r>
            <a:r>
              <a:rPr lang="en-US" sz="3199" dirty="0">
                <a:solidFill>
                  <a:srgbClr val="000000"/>
                </a:solidFill>
                <a:latin typeface="Crimson Roman Bold"/>
              </a:rPr>
              <a:t> </a:t>
            </a:r>
            <a:r>
              <a:rPr lang="en-US" sz="3199" dirty="0" err="1">
                <a:solidFill>
                  <a:srgbClr val="000000"/>
                </a:solidFill>
                <a:latin typeface="Crimson Roman Bold"/>
              </a:rPr>
              <a:t>suçlu</a:t>
            </a:r>
            <a:r>
              <a:rPr lang="en-US" sz="3199" dirty="0">
                <a:solidFill>
                  <a:srgbClr val="000000"/>
                </a:solidFill>
                <a:latin typeface="Crimson Roman Bold"/>
              </a:rPr>
              <a:t> </a:t>
            </a:r>
            <a:r>
              <a:rPr lang="en-US" sz="3199" dirty="0" err="1">
                <a:solidFill>
                  <a:srgbClr val="000000"/>
                </a:solidFill>
                <a:latin typeface="Crimson Roman Bold"/>
              </a:rPr>
              <a:t>hissettirmez</a:t>
            </a:r>
            <a:r>
              <a:rPr lang="en-US" sz="3199" dirty="0">
                <a:solidFill>
                  <a:srgbClr val="000000"/>
                </a:solidFill>
                <a:latin typeface="Crimson Roman Bold"/>
              </a:rPr>
              <a:t>, </a:t>
            </a:r>
            <a:r>
              <a:rPr lang="en-US" sz="3199" dirty="0" err="1">
                <a:solidFill>
                  <a:srgbClr val="000000"/>
                </a:solidFill>
                <a:latin typeface="Crimson Roman Bold"/>
              </a:rPr>
              <a:t>böylece</a:t>
            </a:r>
            <a:r>
              <a:rPr lang="en-US" sz="3199" dirty="0">
                <a:solidFill>
                  <a:srgbClr val="000000"/>
                </a:solidFill>
                <a:latin typeface="Crimson Roman Bold"/>
              </a:rPr>
              <a:t> </a:t>
            </a:r>
            <a:r>
              <a:rPr lang="en-US" sz="3199" dirty="0" err="1">
                <a:solidFill>
                  <a:srgbClr val="000000"/>
                </a:solidFill>
                <a:latin typeface="Crimson Roman Bold"/>
              </a:rPr>
              <a:t>karşısındaki</a:t>
            </a:r>
            <a:r>
              <a:rPr lang="en-US" sz="3199" dirty="0">
                <a:solidFill>
                  <a:srgbClr val="000000"/>
                </a:solidFill>
                <a:latin typeface="Crimson Roman Bold"/>
              </a:rPr>
              <a:t> </a:t>
            </a:r>
            <a:r>
              <a:rPr lang="en-US" sz="3199" dirty="0" err="1">
                <a:solidFill>
                  <a:srgbClr val="000000"/>
                </a:solidFill>
                <a:latin typeface="Crimson Roman Bold"/>
              </a:rPr>
              <a:t>savunmaya</a:t>
            </a:r>
            <a:r>
              <a:rPr lang="en-US" sz="3199" dirty="0">
                <a:solidFill>
                  <a:srgbClr val="000000"/>
                </a:solidFill>
                <a:latin typeface="Crimson Roman Bold"/>
              </a:rPr>
              <a:t> </a:t>
            </a:r>
            <a:r>
              <a:rPr lang="en-US" sz="3199" dirty="0" err="1">
                <a:solidFill>
                  <a:srgbClr val="000000"/>
                </a:solidFill>
                <a:latin typeface="Crimson Roman Bold"/>
              </a:rPr>
              <a:t>geçmez</a:t>
            </a:r>
            <a:r>
              <a:rPr lang="en-US" sz="3199" dirty="0">
                <a:solidFill>
                  <a:srgbClr val="000000"/>
                </a:solidFill>
                <a:latin typeface="Crimson Roman Bold"/>
              </a:rPr>
              <a:t>. </a:t>
            </a:r>
          </a:p>
          <a:p>
            <a:pPr algn="just">
              <a:lnSpc>
                <a:spcPts val="4479"/>
              </a:lnSpc>
            </a:pPr>
            <a:endParaRPr lang="en-US" sz="3199" dirty="0">
              <a:solidFill>
                <a:srgbClr val="000000"/>
              </a:solidFill>
              <a:latin typeface="Crimson Roman Bold"/>
            </a:endParaRPr>
          </a:p>
          <a:p>
            <a:pPr algn="just">
              <a:lnSpc>
                <a:spcPts val="4479"/>
              </a:lnSpc>
              <a:spcBef>
                <a:spcPct val="0"/>
              </a:spcBef>
            </a:pPr>
            <a:r>
              <a:rPr lang="en-US" sz="3199" dirty="0">
                <a:solidFill>
                  <a:srgbClr val="000000"/>
                </a:solidFill>
                <a:latin typeface="Crimson Roman Bold"/>
              </a:rPr>
              <a:t> </a:t>
            </a:r>
            <a:r>
              <a:rPr lang="en-US" sz="3199" dirty="0" err="1">
                <a:solidFill>
                  <a:srgbClr val="000000"/>
                </a:solidFill>
                <a:latin typeface="Crimson Roman Bold"/>
              </a:rPr>
              <a:t>Konuşan</a:t>
            </a:r>
            <a:r>
              <a:rPr lang="en-US" sz="3199" dirty="0">
                <a:solidFill>
                  <a:srgbClr val="000000"/>
                </a:solidFill>
                <a:latin typeface="Crimson Roman Bold"/>
              </a:rPr>
              <a:t> </a:t>
            </a:r>
            <a:r>
              <a:rPr lang="en-US" sz="3199" dirty="0" err="1">
                <a:solidFill>
                  <a:srgbClr val="000000"/>
                </a:solidFill>
                <a:latin typeface="Crimson Roman Bold"/>
              </a:rPr>
              <a:t>kişiyi</a:t>
            </a:r>
            <a:r>
              <a:rPr lang="en-US" sz="3199" dirty="0">
                <a:solidFill>
                  <a:srgbClr val="000000"/>
                </a:solidFill>
                <a:latin typeface="Crimson Roman Bold"/>
              </a:rPr>
              <a:t> </a:t>
            </a:r>
            <a:r>
              <a:rPr lang="en-US" sz="3199" dirty="0" err="1">
                <a:solidFill>
                  <a:srgbClr val="000000"/>
                </a:solidFill>
                <a:latin typeface="Crimson Roman Bold"/>
              </a:rPr>
              <a:t>duygularını</a:t>
            </a:r>
            <a:r>
              <a:rPr lang="en-US" sz="3199" dirty="0">
                <a:solidFill>
                  <a:srgbClr val="000000"/>
                </a:solidFill>
                <a:latin typeface="Crimson Roman Bold"/>
              </a:rPr>
              <a:t> </a:t>
            </a:r>
            <a:r>
              <a:rPr lang="en-US" sz="3199" dirty="0" err="1">
                <a:solidFill>
                  <a:srgbClr val="000000"/>
                </a:solidFill>
                <a:latin typeface="Crimson Roman Bold"/>
              </a:rPr>
              <a:t>biriktirmediği</a:t>
            </a:r>
            <a:r>
              <a:rPr lang="en-US" sz="3199" dirty="0">
                <a:solidFill>
                  <a:srgbClr val="000000"/>
                </a:solidFill>
                <a:latin typeface="Crimson Roman Bold"/>
              </a:rPr>
              <a:t> </a:t>
            </a:r>
            <a:r>
              <a:rPr lang="en-US" sz="3199" dirty="0" err="1">
                <a:solidFill>
                  <a:srgbClr val="000000"/>
                </a:solidFill>
                <a:latin typeface="Crimson Roman Bold"/>
              </a:rPr>
              <a:t>için</a:t>
            </a:r>
            <a:r>
              <a:rPr lang="en-US" sz="3199" dirty="0">
                <a:solidFill>
                  <a:srgbClr val="000000"/>
                </a:solidFill>
                <a:latin typeface="Crimson Roman Bold"/>
              </a:rPr>
              <a:t> </a:t>
            </a:r>
            <a:r>
              <a:rPr lang="en-US" sz="3199" dirty="0" err="1">
                <a:solidFill>
                  <a:srgbClr val="000000"/>
                </a:solidFill>
                <a:latin typeface="Crimson Roman Bold"/>
              </a:rPr>
              <a:t>rahatlatır</a:t>
            </a:r>
            <a:r>
              <a:rPr lang="en-US" sz="3199" dirty="0">
                <a:solidFill>
                  <a:srgbClr val="000000"/>
                </a:solidFill>
                <a:latin typeface="Crimson Roman Bold"/>
              </a:rPr>
              <a:t>.</a:t>
            </a:r>
          </a:p>
        </p:txBody>
      </p:sp>
      <p:sp>
        <p:nvSpPr>
          <p:cNvPr id="5" name="Freeform 5"/>
          <p:cNvSpPr/>
          <p:nvPr/>
        </p:nvSpPr>
        <p:spPr>
          <a:xfrm>
            <a:off x="623387" y="5409435"/>
            <a:ext cx="405313" cy="394996"/>
          </a:xfrm>
          <a:custGeom>
            <a:avLst/>
            <a:gdLst/>
            <a:ahLst/>
            <a:cxnLst/>
            <a:rect l="l" t="t" r="r" b="b"/>
            <a:pathLst>
              <a:path w="405313" h="394996">
                <a:moveTo>
                  <a:pt x="0" y="0"/>
                </a:moveTo>
                <a:lnTo>
                  <a:pt x="405313" y="0"/>
                </a:lnTo>
                <a:lnTo>
                  <a:pt x="405313" y="394996"/>
                </a:lnTo>
                <a:lnTo>
                  <a:pt x="0" y="394996"/>
                </a:lnTo>
                <a:lnTo>
                  <a:pt x="0" y="0"/>
                </a:lnTo>
                <a:close/>
              </a:path>
            </a:pathLst>
          </a:custGeom>
          <a:blipFill>
            <a:blip r:embed="rId4" cstate="print">
              <a:extLst>
                <a:ext uri="{96DAC541-7B7A-43D3-8B79-37D633B846F1}">
                  <asvg:svgBlip xmlns:asvg="http://schemas.microsoft.com/office/drawing/2016/SVG/main" xmlns="" r:embed="rId5"/>
                </a:ext>
              </a:extLst>
            </a:blip>
            <a:stretch>
              <a:fillRect/>
            </a:stretch>
          </a:blipFill>
        </p:spPr>
      </p:sp>
      <p:sp>
        <p:nvSpPr>
          <p:cNvPr id="6" name="Freeform 6"/>
          <p:cNvSpPr/>
          <p:nvPr/>
        </p:nvSpPr>
        <p:spPr>
          <a:xfrm>
            <a:off x="623387" y="4276621"/>
            <a:ext cx="405313" cy="394996"/>
          </a:xfrm>
          <a:custGeom>
            <a:avLst/>
            <a:gdLst/>
            <a:ahLst/>
            <a:cxnLst/>
            <a:rect l="l" t="t" r="r" b="b"/>
            <a:pathLst>
              <a:path w="405313" h="394996">
                <a:moveTo>
                  <a:pt x="0" y="0"/>
                </a:moveTo>
                <a:lnTo>
                  <a:pt x="405313" y="0"/>
                </a:lnTo>
                <a:lnTo>
                  <a:pt x="405313" y="394996"/>
                </a:lnTo>
                <a:lnTo>
                  <a:pt x="0" y="394996"/>
                </a:lnTo>
                <a:lnTo>
                  <a:pt x="0" y="0"/>
                </a:lnTo>
                <a:close/>
              </a:path>
            </a:pathLst>
          </a:custGeom>
          <a:blipFill>
            <a:blip r:embed="rId4" cstate="print">
              <a:extLst>
                <a:ext uri="{96DAC541-7B7A-43D3-8B79-37D633B846F1}">
                  <asvg:svgBlip xmlns:asvg="http://schemas.microsoft.com/office/drawing/2016/SVG/main" xmlns="" r:embed="rId5"/>
                </a:ext>
              </a:extLst>
            </a:blip>
            <a:stretch>
              <a:fillRect/>
            </a:stretch>
          </a:blipFill>
        </p:spPr>
      </p:sp>
      <p:sp>
        <p:nvSpPr>
          <p:cNvPr id="7" name="Freeform 7"/>
          <p:cNvSpPr/>
          <p:nvPr/>
        </p:nvSpPr>
        <p:spPr>
          <a:xfrm>
            <a:off x="623387" y="3164075"/>
            <a:ext cx="405313" cy="394996"/>
          </a:xfrm>
          <a:custGeom>
            <a:avLst/>
            <a:gdLst/>
            <a:ahLst/>
            <a:cxnLst/>
            <a:rect l="l" t="t" r="r" b="b"/>
            <a:pathLst>
              <a:path w="405313" h="394996">
                <a:moveTo>
                  <a:pt x="0" y="0"/>
                </a:moveTo>
                <a:lnTo>
                  <a:pt x="405313" y="0"/>
                </a:lnTo>
                <a:lnTo>
                  <a:pt x="405313" y="394996"/>
                </a:lnTo>
                <a:lnTo>
                  <a:pt x="0" y="394996"/>
                </a:lnTo>
                <a:lnTo>
                  <a:pt x="0" y="0"/>
                </a:lnTo>
                <a:close/>
              </a:path>
            </a:pathLst>
          </a:custGeom>
          <a:blipFill>
            <a:blip r:embed="rId4" cstate="print">
              <a:extLst>
                <a:ext uri="{96DAC541-7B7A-43D3-8B79-37D633B846F1}">
                  <asvg:svgBlip xmlns:asvg="http://schemas.microsoft.com/office/drawing/2016/SVG/main" xmlns="" r:embed="rId5"/>
                </a:ext>
              </a:extLst>
            </a:blip>
            <a:stretch>
              <a:fillRect/>
            </a:stretch>
          </a:blipFill>
        </p:spPr>
      </p:sp>
      <p:sp>
        <p:nvSpPr>
          <p:cNvPr id="8" name="Freeform 8"/>
          <p:cNvSpPr/>
          <p:nvPr/>
        </p:nvSpPr>
        <p:spPr>
          <a:xfrm>
            <a:off x="623387" y="7081655"/>
            <a:ext cx="405313" cy="394996"/>
          </a:xfrm>
          <a:custGeom>
            <a:avLst/>
            <a:gdLst/>
            <a:ahLst/>
            <a:cxnLst/>
            <a:rect l="l" t="t" r="r" b="b"/>
            <a:pathLst>
              <a:path w="405313" h="394996">
                <a:moveTo>
                  <a:pt x="0" y="0"/>
                </a:moveTo>
                <a:lnTo>
                  <a:pt x="405313" y="0"/>
                </a:lnTo>
                <a:lnTo>
                  <a:pt x="405313" y="394996"/>
                </a:lnTo>
                <a:lnTo>
                  <a:pt x="0" y="394996"/>
                </a:lnTo>
                <a:lnTo>
                  <a:pt x="0" y="0"/>
                </a:lnTo>
                <a:close/>
              </a:path>
            </a:pathLst>
          </a:custGeom>
          <a:blipFill>
            <a:blip r:embed="rId4" cstate="print">
              <a:extLst>
                <a:ext uri="{96DAC541-7B7A-43D3-8B79-37D633B846F1}">
                  <asvg:svgBlip xmlns:asvg="http://schemas.microsoft.com/office/drawing/2016/SVG/main" xmlns="" r:embed="rId5"/>
                </a:ext>
              </a:extLst>
            </a:blip>
            <a:stretch>
              <a:fillRect/>
            </a:stretch>
          </a:blipFill>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938767" y="402769"/>
            <a:ext cx="8766740" cy="1625832"/>
          </a:xfrm>
          <a:custGeom>
            <a:avLst/>
            <a:gdLst/>
            <a:ahLst/>
            <a:cxnLst/>
            <a:rect l="l" t="t" r="r" b="b"/>
            <a:pathLst>
              <a:path w="8766740" h="1625832">
                <a:moveTo>
                  <a:pt x="0" y="0"/>
                </a:moveTo>
                <a:lnTo>
                  <a:pt x="8766740" y="0"/>
                </a:lnTo>
                <a:lnTo>
                  <a:pt x="8766740" y="1625832"/>
                </a:lnTo>
                <a:lnTo>
                  <a:pt x="0" y="162583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8077200" y="723087"/>
            <a:ext cx="3495617" cy="910506"/>
          </a:xfrm>
          <a:prstGeom prst="rect">
            <a:avLst/>
          </a:prstGeom>
        </p:spPr>
        <p:txBody>
          <a:bodyPr wrap="square" lIns="0" tIns="0" rIns="0" bIns="0" rtlCol="0" anchor="t">
            <a:spAutoFit/>
          </a:bodyPr>
          <a:lstStyle/>
          <a:p>
            <a:pPr algn="ctr">
              <a:lnSpc>
                <a:spcPts val="7139"/>
              </a:lnSpc>
              <a:spcBef>
                <a:spcPct val="0"/>
              </a:spcBef>
            </a:pPr>
            <a:r>
              <a:rPr lang="en-US" sz="5099" dirty="0">
                <a:solidFill>
                  <a:srgbClr val="FFFFFF"/>
                </a:solidFill>
                <a:latin typeface="Crimson Roman Bold"/>
              </a:rPr>
              <a:t>SEN DİLİ</a:t>
            </a:r>
          </a:p>
        </p:txBody>
      </p:sp>
      <p:sp>
        <p:nvSpPr>
          <p:cNvPr id="4" name="TextBox 4"/>
          <p:cNvSpPr txBox="1"/>
          <p:nvPr/>
        </p:nvSpPr>
        <p:spPr>
          <a:xfrm>
            <a:off x="880202" y="2853681"/>
            <a:ext cx="16883872" cy="5186045"/>
          </a:xfrm>
          <a:prstGeom prst="rect">
            <a:avLst/>
          </a:prstGeom>
        </p:spPr>
        <p:txBody>
          <a:bodyPr lIns="0" tIns="0" rIns="0" bIns="0" rtlCol="0" anchor="t">
            <a:spAutoFit/>
          </a:bodyPr>
          <a:lstStyle/>
          <a:p>
            <a:pPr>
              <a:lnSpc>
                <a:spcPts val="4479"/>
              </a:lnSpc>
              <a:spcBef>
                <a:spcPct val="0"/>
              </a:spcBef>
            </a:pPr>
            <a:r>
              <a:rPr lang="en-US" sz="3199" dirty="0">
                <a:solidFill>
                  <a:srgbClr val="000000"/>
                </a:solidFill>
                <a:latin typeface="Crimson Roman Bold"/>
              </a:rPr>
              <a:t> </a:t>
            </a:r>
            <a:r>
              <a:rPr lang="en-US" sz="3199" dirty="0" err="1">
                <a:solidFill>
                  <a:srgbClr val="000000"/>
                </a:solidFill>
                <a:latin typeface="Crimson Roman Bold"/>
              </a:rPr>
              <a:t>Sen</a:t>
            </a:r>
            <a:r>
              <a:rPr lang="en-US" sz="3199" dirty="0">
                <a:solidFill>
                  <a:srgbClr val="000000"/>
                </a:solidFill>
                <a:latin typeface="Crimson Roman Bold"/>
              </a:rPr>
              <a:t> </a:t>
            </a:r>
            <a:r>
              <a:rPr lang="en-US" sz="3199" dirty="0" err="1">
                <a:solidFill>
                  <a:srgbClr val="000000"/>
                </a:solidFill>
                <a:latin typeface="Crimson Roman Bold"/>
              </a:rPr>
              <a:t>dili</a:t>
            </a:r>
            <a:r>
              <a:rPr lang="en-US" sz="3199" dirty="0">
                <a:solidFill>
                  <a:srgbClr val="000000"/>
                </a:solidFill>
                <a:latin typeface="Crimson Roman Bold"/>
              </a:rPr>
              <a:t> SEN </a:t>
            </a:r>
            <a:r>
              <a:rPr lang="en-US" sz="3199" dirty="0" err="1">
                <a:solidFill>
                  <a:srgbClr val="000000"/>
                </a:solidFill>
                <a:latin typeface="Crimson Roman Bold"/>
              </a:rPr>
              <a:t>ile</a:t>
            </a:r>
            <a:r>
              <a:rPr lang="en-US" sz="3199" dirty="0">
                <a:solidFill>
                  <a:srgbClr val="000000"/>
                </a:solidFill>
                <a:latin typeface="Crimson Roman Bold"/>
              </a:rPr>
              <a:t> </a:t>
            </a:r>
            <a:r>
              <a:rPr lang="en-US" sz="3199" dirty="0" err="1">
                <a:solidFill>
                  <a:srgbClr val="000000"/>
                </a:solidFill>
                <a:latin typeface="Crimson Roman Bold"/>
              </a:rPr>
              <a:t>başlar</a:t>
            </a:r>
            <a:r>
              <a:rPr lang="en-US" sz="3199" dirty="0">
                <a:solidFill>
                  <a:srgbClr val="000000"/>
                </a:solidFill>
                <a:latin typeface="Crimson Roman Bold"/>
              </a:rPr>
              <a:t> </a:t>
            </a:r>
            <a:r>
              <a:rPr lang="en-US" sz="3199" dirty="0" err="1">
                <a:solidFill>
                  <a:srgbClr val="000000"/>
                </a:solidFill>
                <a:latin typeface="Crimson Roman Bold"/>
              </a:rPr>
              <a:t>ve</a:t>
            </a:r>
            <a:r>
              <a:rPr lang="en-US" sz="3199" dirty="0">
                <a:solidFill>
                  <a:srgbClr val="000000"/>
                </a:solidFill>
                <a:latin typeface="Crimson Roman Bold"/>
              </a:rPr>
              <a:t> SEN </a:t>
            </a:r>
            <a:r>
              <a:rPr lang="en-US" sz="3199" dirty="0" err="1">
                <a:solidFill>
                  <a:srgbClr val="000000"/>
                </a:solidFill>
                <a:latin typeface="Crimson Roman Bold"/>
              </a:rPr>
              <a:t>ile</a:t>
            </a:r>
            <a:r>
              <a:rPr lang="en-US" sz="3199" dirty="0">
                <a:solidFill>
                  <a:srgbClr val="000000"/>
                </a:solidFill>
                <a:latin typeface="Crimson Roman Bold"/>
              </a:rPr>
              <a:t> biter.</a:t>
            </a:r>
          </a:p>
          <a:p>
            <a:pPr>
              <a:lnSpc>
                <a:spcPts val="4479"/>
              </a:lnSpc>
              <a:spcBef>
                <a:spcPct val="0"/>
              </a:spcBef>
            </a:pPr>
            <a:endParaRPr lang="en-US" sz="3199" dirty="0">
              <a:solidFill>
                <a:srgbClr val="000000"/>
              </a:solidFill>
              <a:latin typeface="Crimson Roman Bold"/>
            </a:endParaRPr>
          </a:p>
          <a:p>
            <a:pPr>
              <a:lnSpc>
                <a:spcPts val="4479"/>
              </a:lnSpc>
              <a:spcBef>
                <a:spcPct val="0"/>
              </a:spcBef>
            </a:pPr>
            <a:r>
              <a:rPr lang="en-US" sz="3199" dirty="0">
                <a:solidFill>
                  <a:srgbClr val="000000"/>
                </a:solidFill>
                <a:latin typeface="Crimson Roman Bold"/>
              </a:rPr>
              <a:t> </a:t>
            </a:r>
            <a:r>
              <a:rPr lang="en-US" sz="3199" dirty="0" err="1">
                <a:solidFill>
                  <a:srgbClr val="000000"/>
                </a:solidFill>
                <a:latin typeface="Crimson Roman Bold"/>
              </a:rPr>
              <a:t>Öfke</a:t>
            </a:r>
            <a:r>
              <a:rPr lang="en-US" sz="3199" dirty="0">
                <a:solidFill>
                  <a:srgbClr val="000000"/>
                </a:solidFill>
                <a:latin typeface="Crimson Roman Bold"/>
              </a:rPr>
              <a:t> </a:t>
            </a:r>
            <a:r>
              <a:rPr lang="en-US" sz="3199" dirty="0" err="1">
                <a:solidFill>
                  <a:srgbClr val="000000"/>
                </a:solidFill>
                <a:latin typeface="Crimson Roman Bold"/>
              </a:rPr>
              <a:t>ve</a:t>
            </a:r>
            <a:r>
              <a:rPr lang="en-US" sz="3199" dirty="0">
                <a:solidFill>
                  <a:srgbClr val="000000"/>
                </a:solidFill>
                <a:latin typeface="Crimson Roman Bold"/>
              </a:rPr>
              <a:t> </a:t>
            </a:r>
            <a:r>
              <a:rPr lang="en-US" sz="3199" dirty="0" err="1">
                <a:solidFill>
                  <a:srgbClr val="000000"/>
                </a:solidFill>
                <a:latin typeface="Crimson Roman Bold"/>
              </a:rPr>
              <a:t>kızgınlık</a:t>
            </a:r>
            <a:r>
              <a:rPr lang="en-US" sz="3199" dirty="0">
                <a:solidFill>
                  <a:srgbClr val="000000"/>
                </a:solidFill>
                <a:latin typeface="Crimson Roman Bold"/>
              </a:rPr>
              <a:t> </a:t>
            </a:r>
            <a:r>
              <a:rPr lang="en-US" sz="3199" dirty="0" err="1">
                <a:solidFill>
                  <a:srgbClr val="000000"/>
                </a:solidFill>
                <a:latin typeface="Crimson Roman Bold"/>
              </a:rPr>
              <a:t>duyguları</a:t>
            </a:r>
            <a:r>
              <a:rPr lang="en-US" sz="3199" dirty="0">
                <a:solidFill>
                  <a:srgbClr val="000000"/>
                </a:solidFill>
                <a:latin typeface="Crimson Roman Bold"/>
              </a:rPr>
              <a:t> </a:t>
            </a:r>
            <a:r>
              <a:rPr lang="en-US" sz="3199" dirty="0" err="1">
                <a:solidFill>
                  <a:srgbClr val="000000"/>
                </a:solidFill>
                <a:latin typeface="Crimson Roman Bold"/>
              </a:rPr>
              <a:t>içerir</a:t>
            </a:r>
            <a:r>
              <a:rPr lang="en-US" sz="3199" dirty="0">
                <a:solidFill>
                  <a:srgbClr val="000000"/>
                </a:solidFill>
                <a:latin typeface="Crimson Roman Bold"/>
              </a:rPr>
              <a:t>.</a:t>
            </a:r>
          </a:p>
          <a:p>
            <a:pPr>
              <a:lnSpc>
                <a:spcPts val="4479"/>
              </a:lnSpc>
              <a:spcBef>
                <a:spcPct val="0"/>
              </a:spcBef>
            </a:pPr>
            <a:endParaRPr lang="en-US" sz="3199" dirty="0">
              <a:solidFill>
                <a:srgbClr val="000000"/>
              </a:solidFill>
              <a:latin typeface="Crimson Roman Bold"/>
            </a:endParaRPr>
          </a:p>
          <a:p>
            <a:pPr>
              <a:lnSpc>
                <a:spcPts val="4479"/>
              </a:lnSpc>
              <a:spcBef>
                <a:spcPct val="0"/>
              </a:spcBef>
            </a:pPr>
            <a:r>
              <a:rPr lang="en-US" sz="3199" dirty="0" err="1">
                <a:solidFill>
                  <a:srgbClr val="000000"/>
                </a:solidFill>
                <a:latin typeface="Crimson Roman Bold"/>
              </a:rPr>
              <a:t>Dinleyicinin</a:t>
            </a:r>
            <a:r>
              <a:rPr lang="en-US" sz="3199" dirty="0">
                <a:solidFill>
                  <a:srgbClr val="000000"/>
                </a:solidFill>
                <a:latin typeface="Crimson Roman Bold"/>
              </a:rPr>
              <a:t> </a:t>
            </a:r>
            <a:r>
              <a:rPr lang="en-US" sz="3199" dirty="0" err="1">
                <a:solidFill>
                  <a:srgbClr val="000000"/>
                </a:solidFill>
                <a:latin typeface="Crimson Roman Bold"/>
              </a:rPr>
              <a:t>yanlışlık</a:t>
            </a:r>
            <a:r>
              <a:rPr lang="en-US" sz="3199" dirty="0">
                <a:solidFill>
                  <a:srgbClr val="000000"/>
                </a:solidFill>
                <a:latin typeface="Crimson Roman Bold"/>
              </a:rPr>
              <a:t> </a:t>
            </a:r>
            <a:r>
              <a:rPr lang="en-US" sz="3199" dirty="0" err="1">
                <a:solidFill>
                  <a:srgbClr val="000000"/>
                </a:solidFill>
                <a:latin typeface="Crimson Roman Bold"/>
              </a:rPr>
              <a:t>yapmakta</a:t>
            </a:r>
            <a:r>
              <a:rPr lang="en-US" sz="3199" dirty="0">
                <a:solidFill>
                  <a:srgbClr val="000000"/>
                </a:solidFill>
                <a:latin typeface="Crimson Roman Bold"/>
              </a:rPr>
              <a:t> </a:t>
            </a:r>
            <a:r>
              <a:rPr lang="en-US" sz="3199" dirty="0" err="1">
                <a:solidFill>
                  <a:srgbClr val="000000"/>
                </a:solidFill>
                <a:latin typeface="Crimson Roman Bold"/>
              </a:rPr>
              <a:t>olduğunu</a:t>
            </a:r>
            <a:r>
              <a:rPr lang="en-US" sz="3199" dirty="0">
                <a:solidFill>
                  <a:srgbClr val="000000"/>
                </a:solidFill>
                <a:latin typeface="Crimson Roman Bold"/>
              </a:rPr>
              <a:t> </a:t>
            </a:r>
            <a:r>
              <a:rPr lang="en-US" sz="3199" dirty="0" err="1">
                <a:solidFill>
                  <a:srgbClr val="000000"/>
                </a:solidFill>
                <a:latin typeface="Crimson Roman Bold"/>
              </a:rPr>
              <a:t>belirtir</a:t>
            </a:r>
            <a:r>
              <a:rPr lang="en-US" sz="3199" dirty="0">
                <a:solidFill>
                  <a:srgbClr val="000000"/>
                </a:solidFill>
                <a:latin typeface="Crimson Roman Bold"/>
              </a:rPr>
              <a:t>. </a:t>
            </a:r>
            <a:r>
              <a:rPr lang="en-US" sz="3199" dirty="0" err="1">
                <a:solidFill>
                  <a:srgbClr val="000000"/>
                </a:solidFill>
                <a:latin typeface="Crimson Roman Bold"/>
              </a:rPr>
              <a:t>Sorunu</a:t>
            </a:r>
            <a:r>
              <a:rPr lang="en-US" sz="3199" dirty="0">
                <a:solidFill>
                  <a:srgbClr val="000000"/>
                </a:solidFill>
                <a:latin typeface="Crimson Roman Bold"/>
              </a:rPr>
              <a:t> </a:t>
            </a:r>
            <a:r>
              <a:rPr lang="en-US" sz="3199" dirty="0" err="1">
                <a:solidFill>
                  <a:srgbClr val="000000"/>
                </a:solidFill>
                <a:latin typeface="Crimson Roman Bold"/>
              </a:rPr>
              <a:t>daha</a:t>
            </a:r>
            <a:r>
              <a:rPr lang="en-US" sz="3199" dirty="0">
                <a:solidFill>
                  <a:srgbClr val="000000"/>
                </a:solidFill>
                <a:latin typeface="Crimson Roman Bold"/>
              </a:rPr>
              <a:t> da </a:t>
            </a:r>
            <a:r>
              <a:rPr lang="en-US" sz="3199" dirty="0" err="1">
                <a:solidFill>
                  <a:srgbClr val="000000"/>
                </a:solidFill>
                <a:latin typeface="Crimson Roman Bold"/>
              </a:rPr>
              <a:t>arttırır</a:t>
            </a:r>
            <a:r>
              <a:rPr lang="en-US" sz="3199" dirty="0">
                <a:solidFill>
                  <a:srgbClr val="000000"/>
                </a:solidFill>
                <a:latin typeface="Crimson Roman Bold"/>
              </a:rPr>
              <a:t>.</a:t>
            </a:r>
          </a:p>
          <a:p>
            <a:pPr>
              <a:lnSpc>
                <a:spcPts val="4479"/>
              </a:lnSpc>
              <a:spcBef>
                <a:spcPct val="0"/>
              </a:spcBef>
            </a:pPr>
            <a:endParaRPr lang="en-US" sz="3199" dirty="0">
              <a:solidFill>
                <a:srgbClr val="000000"/>
              </a:solidFill>
              <a:latin typeface="Crimson Roman Bold"/>
            </a:endParaRPr>
          </a:p>
          <a:p>
            <a:pPr>
              <a:lnSpc>
                <a:spcPts val="4479"/>
              </a:lnSpc>
              <a:spcBef>
                <a:spcPct val="0"/>
              </a:spcBef>
            </a:pPr>
            <a:r>
              <a:rPr lang="en-US" sz="3199" dirty="0">
                <a:solidFill>
                  <a:srgbClr val="000000"/>
                </a:solidFill>
                <a:latin typeface="Crimson Roman Bold"/>
              </a:rPr>
              <a:t> </a:t>
            </a:r>
            <a:r>
              <a:rPr lang="en-US" sz="3199" dirty="0" err="1">
                <a:solidFill>
                  <a:srgbClr val="000000"/>
                </a:solidFill>
                <a:latin typeface="Crimson Roman Bold"/>
              </a:rPr>
              <a:t>Suçlama</a:t>
            </a:r>
            <a:r>
              <a:rPr lang="en-US" sz="3199" dirty="0">
                <a:solidFill>
                  <a:srgbClr val="000000"/>
                </a:solidFill>
                <a:latin typeface="Crimson Roman Bold"/>
              </a:rPr>
              <a:t>, </a:t>
            </a:r>
            <a:r>
              <a:rPr lang="en-US" sz="3199" dirty="0" err="1">
                <a:solidFill>
                  <a:srgbClr val="000000"/>
                </a:solidFill>
                <a:latin typeface="Crimson Roman Bold"/>
              </a:rPr>
              <a:t>eleştiri</a:t>
            </a:r>
            <a:r>
              <a:rPr lang="en-US" sz="3199" dirty="0">
                <a:solidFill>
                  <a:srgbClr val="000000"/>
                </a:solidFill>
                <a:latin typeface="Crimson Roman Bold"/>
              </a:rPr>
              <a:t> </a:t>
            </a:r>
            <a:r>
              <a:rPr lang="en-US" sz="3199" dirty="0" err="1">
                <a:solidFill>
                  <a:srgbClr val="000000"/>
                </a:solidFill>
                <a:latin typeface="Crimson Roman Bold"/>
              </a:rPr>
              <a:t>ve</a:t>
            </a:r>
            <a:r>
              <a:rPr lang="en-US" sz="3199" dirty="0">
                <a:solidFill>
                  <a:srgbClr val="000000"/>
                </a:solidFill>
                <a:latin typeface="Crimson Roman Bold"/>
              </a:rPr>
              <a:t> </a:t>
            </a:r>
            <a:r>
              <a:rPr lang="en-US" sz="3199" dirty="0" err="1">
                <a:solidFill>
                  <a:srgbClr val="000000"/>
                </a:solidFill>
                <a:latin typeface="Crimson Roman Bold"/>
              </a:rPr>
              <a:t>yargı</a:t>
            </a:r>
            <a:r>
              <a:rPr lang="en-US" sz="3199" dirty="0">
                <a:solidFill>
                  <a:srgbClr val="000000"/>
                </a:solidFill>
                <a:latin typeface="Crimson Roman Bold"/>
              </a:rPr>
              <a:t> </a:t>
            </a:r>
            <a:r>
              <a:rPr lang="en-US" sz="3199" dirty="0" err="1">
                <a:solidFill>
                  <a:srgbClr val="000000"/>
                </a:solidFill>
                <a:latin typeface="Crimson Roman Bold"/>
              </a:rPr>
              <a:t>yüklüdür</a:t>
            </a:r>
            <a:r>
              <a:rPr lang="en-US" sz="3199" dirty="0">
                <a:solidFill>
                  <a:srgbClr val="000000"/>
                </a:solidFill>
                <a:latin typeface="Crimson Roman Bold"/>
              </a:rPr>
              <a:t>.</a:t>
            </a:r>
          </a:p>
          <a:p>
            <a:pPr>
              <a:lnSpc>
                <a:spcPts val="4479"/>
              </a:lnSpc>
              <a:spcBef>
                <a:spcPct val="0"/>
              </a:spcBef>
            </a:pPr>
            <a:endParaRPr lang="en-US" sz="3199" dirty="0">
              <a:solidFill>
                <a:srgbClr val="000000"/>
              </a:solidFill>
              <a:latin typeface="Crimson Roman Bold"/>
            </a:endParaRPr>
          </a:p>
          <a:p>
            <a:pPr>
              <a:lnSpc>
                <a:spcPts val="4479"/>
              </a:lnSpc>
              <a:spcBef>
                <a:spcPct val="0"/>
              </a:spcBef>
            </a:pPr>
            <a:r>
              <a:rPr lang="en-US" sz="3199" dirty="0" err="1">
                <a:solidFill>
                  <a:srgbClr val="000000"/>
                </a:solidFill>
                <a:latin typeface="Crimson Roman Bold"/>
              </a:rPr>
              <a:t>Kullanan</a:t>
            </a:r>
            <a:r>
              <a:rPr lang="en-US" sz="3199" dirty="0">
                <a:solidFill>
                  <a:srgbClr val="000000"/>
                </a:solidFill>
                <a:latin typeface="Crimson Roman Bold"/>
              </a:rPr>
              <a:t> </a:t>
            </a:r>
            <a:r>
              <a:rPr lang="en-US" sz="3199" dirty="0" err="1">
                <a:solidFill>
                  <a:srgbClr val="000000"/>
                </a:solidFill>
                <a:latin typeface="Crimson Roman Bold"/>
              </a:rPr>
              <a:t>kişi</a:t>
            </a:r>
            <a:r>
              <a:rPr lang="en-US" sz="3199" dirty="0">
                <a:solidFill>
                  <a:srgbClr val="000000"/>
                </a:solidFill>
                <a:latin typeface="Crimson Roman Bold"/>
              </a:rPr>
              <a:t> </a:t>
            </a:r>
            <a:r>
              <a:rPr lang="en-US" sz="3199" dirty="0" err="1">
                <a:solidFill>
                  <a:srgbClr val="000000"/>
                </a:solidFill>
                <a:latin typeface="Crimson Roman Bold"/>
              </a:rPr>
              <a:t>duygularının</a:t>
            </a:r>
            <a:r>
              <a:rPr lang="en-US" sz="3199" dirty="0">
                <a:solidFill>
                  <a:srgbClr val="000000"/>
                </a:solidFill>
                <a:latin typeface="Crimson Roman Bold"/>
              </a:rPr>
              <a:t> </a:t>
            </a:r>
            <a:r>
              <a:rPr lang="en-US" sz="3199" dirty="0" err="1">
                <a:solidFill>
                  <a:srgbClr val="000000"/>
                </a:solidFill>
                <a:latin typeface="Crimson Roman Bold"/>
              </a:rPr>
              <a:t>sorumluluğunu</a:t>
            </a:r>
            <a:r>
              <a:rPr lang="en-US" sz="3199" dirty="0">
                <a:solidFill>
                  <a:srgbClr val="000000"/>
                </a:solidFill>
                <a:latin typeface="Crimson Roman Bold"/>
              </a:rPr>
              <a:t> </a:t>
            </a:r>
            <a:r>
              <a:rPr lang="en-US" sz="3199" dirty="0" err="1">
                <a:solidFill>
                  <a:srgbClr val="000000"/>
                </a:solidFill>
                <a:latin typeface="Crimson Roman Bold"/>
              </a:rPr>
              <a:t>diğer</a:t>
            </a:r>
            <a:r>
              <a:rPr lang="en-US" sz="3199" dirty="0">
                <a:solidFill>
                  <a:srgbClr val="000000"/>
                </a:solidFill>
                <a:latin typeface="Crimson Roman Bold"/>
              </a:rPr>
              <a:t> </a:t>
            </a:r>
            <a:r>
              <a:rPr lang="en-US" sz="3199" dirty="0" err="1">
                <a:solidFill>
                  <a:srgbClr val="000000"/>
                </a:solidFill>
                <a:latin typeface="Crimson Roman Bold"/>
              </a:rPr>
              <a:t>kişiye</a:t>
            </a:r>
            <a:r>
              <a:rPr lang="en-US" sz="3199" dirty="0">
                <a:solidFill>
                  <a:srgbClr val="000000"/>
                </a:solidFill>
                <a:latin typeface="Crimson Roman Bold"/>
              </a:rPr>
              <a:t> </a:t>
            </a:r>
            <a:r>
              <a:rPr lang="en-US" sz="3199" dirty="0" err="1">
                <a:solidFill>
                  <a:srgbClr val="000000"/>
                </a:solidFill>
                <a:latin typeface="Crimson Roman Bold"/>
              </a:rPr>
              <a:t>verir</a:t>
            </a:r>
            <a:r>
              <a:rPr lang="en-US" sz="3199" dirty="0">
                <a:solidFill>
                  <a:srgbClr val="000000"/>
                </a:solidFill>
                <a:latin typeface="Crimson Roman Bold"/>
              </a:rPr>
              <a:t>.</a:t>
            </a:r>
          </a:p>
        </p:txBody>
      </p:sp>
      <p:sp>
        <p:nvSpPr>
          <p:cNvPr id="5" name="Freeform 5"/>
          <p:cNvSpPr/>
          <p:nvPr/>
        </p:nvSpPr>
        <p:spPr>
          <a:xfrm>
            <a:off x="464454" y="4140309"/>
            <a:ext cx="405313" cy="394996"/>
          </a:xfrm>
          <a:custGeom>
            <a:avLst/>
            <a:gdLst/>
            <a:ahLst/>
            <a:cxnLst/>
            <a:rect l="l" t="t" r="r" b="b"/>
            <a:pathLst>
              <a:path w="405313" h="394996">
                <a:moveTo>
                  <a:pt x="0" y="0"/>
                </a:moveTo>
                <a:lnTo>
                  <a:pt x="405313" y="0"/>
                </a:lnTo>
                <a:lnTo>
                  <a:pt x="405313" y="394996"/>
                </a:lnTo>
                <a:lnTo>
                  <a:pt x="0" y="394996"/>
                </a:lnTo>
                <a:lnTo>
                  <a:pt x="0" y="0"/>
                </a:lnTo>
                <a:close/>
              </a:path>
            </a:pathLst>
          </a:custGeom>
          <a:blipFill>
            <a:blip r:embed="rId4" cstate="print">
              <a:extLst>
                <a:ext uri="{96DAC541-7B7A-43D3-8B79-37D633B846F1}">
                  <asvg:svgBlip xmlns:asvg="http://schemas.microsoft.com/office/drawing/2016/SVG/main" xmlns="" r:embed="rId5"/>
                </a:ext>
              </a:extLst>
            </a:blip>
            <a:stretch>
              <a:fillRect/>
            </a:stretch>
          </a:blipFill>
        </p:spPr>
      </p:sp>
      <p:sp>
        <p:nvSpPr>
          <p:cNvPr id="6" name="Freeform 6"/>
          <p:cNvSpPr/>
          <p:nvPr/>
        </p:nvSpPr>
        <p:spPr>
          <a:xfrm>
            <a:off x="474889" y="2987031"/>
            <a:ext cx="405313" cy="394996"/>
          </a:xfrm>
          <a:custGeom>
            <a:avLst/>
            <a:gdLst/>
            <a:ahLst/>
            <a:cxnLst/>
            <a:rect l="l" t="t" r="r" b="b"/>
            <a:pathLst>
              <a:path w="405313" h="394996">
                <a:moveTo>
                  <a:pt x="0" y="0"/>
                </a:moveTo>
                <a:lnTo>
                  <a:pt x="405313" y="0"/>
                </a:lnTo>
                <a:lnTo>
                  <a:pt x="405313" y="394996"/>
                </a:lnTo>
                <a:lnTo>
                  <a:pt x="0" y="394996"/>
                </a:lnTo>
                <a:lnTo>
                  <a:pt x="0" y="0"/>
                </a:lnTo>
                <a:close/>
              </a:path>
            </a:pathLst>
          </a:custGeom>
          <a:blipFill>
            <a:blip r:embed="rId4" cstate="print">
              <a:extLst>
                <a:ext uri="{96DAC541-7B7A-43D3-8B79-37D633B846F1}">
                  <asvg:svgBlip xmlns:asvg="http://schemas.microsoft.com/office/drawing/2016/SVG/main" xmlns="" r:embed="rId5"/>
                </a:ext>
              </a:extLst>
            </a:blip>
            <a:stretch>
              <a:fillRect/>
            </a:stretch>
          </a:blipFill>
        </p:spPr>
      </p:sp>
      <p:sp>
        <p:nvSpPr>
          <p:cNvPr id="7" name="Freeform 7"/>
          <p:cNvSpPr/>
          <p:nvPr/>
        </p:nvSpPr>
        <p:spPr>
          <a:xfrm>
            <a:off x="474889" y="7644731"/>
            <a:ext cx="405313" cy="394996"/>
          </a:xfrm>
          <a:custGeom>
            <a:avLst/>
            <a:gdLst/>
            <a:ahLst/>
            <a:cxnLst/>
            <a:rect l="l" t="t" r="r" b="b"/>
            <a:pathLst>
              <a:path w="405313" h="394996">
                <a:moveTo>
                  <a:pt x="0" y="0"/>
                </a:moveTo>
                <a:lnTo>
                  <a:pt x="405313" y="0"/>
                </a:lnTo>
                <a:lnTo>
                  <a:pt x="405313" y="394996"/>
                </a:lnTo>
                <a:lnTo>
                  <a:pt x="0" y="394996"/>
                </a:lnTo>
                <a:lnTo>
                  <a:pt x="0" y="0"/>
                </a:lnTo>
                <a:close/>
              </a:path>
            </a:pathLst>
          </a:custGeom>
          <a:blipFill>
            <a:blip r:embed="rId4" cstate="print">
              <a:extLst>
                <a:ext uri="{96DAC541-7B7A-43D3-8B79-37D633B846F1}">
                  <asvg:svgBlip xmlns:asvg="http://schemas.microsoft.com/office/drawing/2016/SVG/main" xmlns="" r:embed="rId5"/>
                </a:ext>
              </a:extLst>
            </a:blip>
            <a:stretch>
              <a:fillRect/>
            </a:stretch>
          </a:blipFill>
        </p:spPr>
      </p:sp>
      <p:sp>
        <p:nvSpPr>
          <p:cNvPr id="8" name="Freeform 8"/>
          <p:cNvSpPr/>
          <p:nvPr/>
        </p:nvSpPr>
        <p:spPr>
          <a:xfrm>
            <a:off x="464454" y="5390611"/>
            <a:ext cx="405313" cy="394996"/>
          </a:xfrm>
          <a:custGeom>
            <a:avLst/>
            <a:gdLst/>
            <a:ahLst/>
            <a:cxnLst/>
            <a:rect l="l" t="t" r="r" b="b"/>
            <a:pathLst>
              <a:path w="405313" h="394996">
                <a:moveTo>
                  <a:pt x="0" y="0"/>
                </a:moveTo>
                <a:lnTo>
                  <a:pt x="405313" y="0"/>
                </a:lnTo>
                <a:lnTo>
                  <a:pt x="405313" y="394996"/>
                </a:lnTo>
                <a:lnTo>
                  <a:pt x="0" y="394996"/>
                </a:lnTo>
                <a:lnTo>
                  <a:pt x="0" y="0"/>
                </a:lnTo>
                <a:close/>
              </a:path>
            </a:pathLst>
          </a:custGeom>
          <a:blipFill>
            <a:blip r:embed="rId4" cstate="print">
              <a:extLst>
                <a:ext uri="{96DAC541-7B7A-43D3-8B79-37D633B846F1}">
                  <asvg:svgBlip xmlns:asvg="http://schemas.microsoft.com/office/drawing/2016/SVG/main" xmlns="" r:embed="rId5"/>
                </a:ext>
              </a:extLst>
            </a:blip>
            <a:stretch>
              <a:fillRect/>
            </a:stretch>
          </a:blipFill>
        </p:spPr>
      </p:sp>
      <p:sp>
        <p:nvSpPr>
          <p:cNvPr id="9" name="Freeform 9"/>
          <p:cNvSpPr/>
          <p:nvPr/>
        </p:nvSpPr>
        <p:spPr>
          <a:xfrm>
            <a:off x="474889" y="6538082"/>
            <a:ext cx="405313" cy="394996"/>
          </a:xfrm>
          <a:custGeom>
            <a:avLst/>
            <a:gdLst/>
            <a:ahLst/>
            <a:cxnLst/>
            <a:rect l="l" t="t" r="r" b="b"/>
            <a:pathLst>
              <a:path w="405313" h="394996">
                <a:moveTo>
                  <a:pt x="0" y="0"/>
                </a:moveTo>
                <a:lnTo>
                  <a:pt x="405313" y="0"/>
                </a:lnTo>
                <a:lnTo>
                  <a:pt x="405313" y="394996"/>
                </a:lnTo>
                <a:lnTo>
                  <a:pt x="0" y="394996"/>
                </a:lnTo>
                <a:lnTo>
                  <a:pt x="0" y="0"/>
                </a:lnTo>
                <a:close/>
              </a:path>
            </a:pathLst>
          </a:custGeom>
          <a:blipFill>
            <a:blip r:embed="rId4" cstate="print">
              <a:extLst>
                <a:ext uri="{96DAC541-7B7A-43D3-8B79-37D633B846F1}">
                  <asvg:svgBlip xmlns:asvg="http://schemas.microsoft.com/office/drawing/2016/SVG/main" xmlns="" r:embed="rId5"/>
                </a:ext>
              </a:extLst>
            </a:blip>
            <a:stretch>
              <a:fillRect/>
            </a:stretch>
          </a:blip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406400"/>
            <a:ext cx="18458462" cy="6345873"/>
          </a:xfrm>
          <a:custGeom>
            <a:avLst/>
            <a:gdLst/>
            <a:ahLst/>
            <a:cxnLst/>
            <a:rect l="l" t="t" r="r" b="b"/>
            <a:pathLst>
              <a:path w="18458462" h="6345873">
                <a:moveTo>
                  <a:pt x="0" y="0"/>
                </a:moveTo>
                <a:lnTo>
                  <a:pt x="18458462" y="0"/>
                </a:lnTo>
                <a:lnTo>
                  <a:pt x="18458462" y="6345873"/>
                </a:lnTo>
                <a:lnTo>
                  <a:pt x="0" y="6345873"/>
                </a:lnTo>
                <a:lnTo>
                  <a:pt x="0" y="0"/>
                </a:lnTo>
                <a:close/>
              </a:path>
            </a:pathLst>
          </a:custGeom>
          <a:blipFill>
            <a:blip r:embed="rId2"/>
            <a:stretch>
              <a:fillRect t="-755" b="-62860"/>
            </a:stretch>
          </a:blipFill>
        </p:spPr>
      </p:sp>
      <p:sp>
        <p:nvSpPr>
          <p:cNvPr id="3" name="Freeform 3"/>
          <p:cNvSpPr/>
          <p:nvPr/>
        </p:nvSpPr>
        <p:spPr>
          <a:xfrm>
            <a:off x="11869908" y="5351944"/>
            <a:ext cx="6588554" cy="4935056"/>
          </a:xfrm>
          <a:custGeom>
            <a:avLst/>
            <a:gdLst/>
            <a:ahLst/>
            <a:cxnLst/>
            <a:rect l="l" t="t" r="r" b="b"/>
            <a:pathLst>
              <a:path w="6588554" h="4935056">
                <a:moveTo>
                  <a:pt x="0" y="0"/>
                </a:moveTo>
                <a:lnTo>
                  <a:pt x="6588554" y="0"/>
                </a:lnTo>
                <a:lnTo>
                  <a:pt x="6588554" y="4935056"/>
                </a:lnTo>
                <a:lnTo>
                  <a:pt x="0" y="4935056"/>
                </a:lnTo>
                <a:lnTo>
                  <a:pt x="0" y="0"/>
                </a:lnTo>
                <a:close/>
              </a:path>
            </a:pathLst>
          </a:custGeom>
          <a:blipFill>
            <a:blip r:embed="rId3"/>
            <a:stretch>
              <a:fillRect/>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386</Words>
  <Application>Microsoft Office PowerPoint</Application>
  <PresentationFormat>Özel</PresentationFormat>
  <Paragraphs>70</Paragraphs>
  <Slides>13</Slides>
  <Notes>0</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13</vt:i4>
      </vt:variant>
    </vt:vector>
  </HeadingPairs>
  <TitlesOfParts>
    <vt:vector size="23" baseType="lpstr">
      <vt:lpstr>Arial</vt:lpstr>
      <vt:lpstr>Crimson Roman</vt:lpstr>
      <vt:lpstr>Crimson Roman Bold</vt:lpstr>
      <vt:lpstr>DejaVu Serif Bold</vt:lpstr>
      <vt:lpstr>Segoe UI Semibold</vt:lpstr>
      <vt:lpstr>Segoe UI Symbol</vt:lpstr>
      <vt:lpstr>Calibri</vt:lpstr>
      <vt:lpstr>Crafty Girls</vt:lpstr>
      <vt:lpstr>Selima</vt:lpstr>
      <vt:lpstr>Office Theme</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Beyaz Kahverengi Vurgu Sade Kurumsal Serif Yazı Tipleri Sunum</dc:title>
  <cp:lastModifiedBy>Win7</cp:lastModifiedBy>
  <cp:revision>7</cp:revision>
  <dcterms:created xsi:type="dcterms:W3CDTF">2006-08-16T00:00:00Z</dcterms:created>
  <dcterms:modified xsi:type="dcterms:W3CDTF">2023-09-22T08:09:01Z</dcterms:modified>
  <dc:identifier>DAFu9oCPjj4</dc:identifier>
</cp:coreProperties>
</file>