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8288000" cy="10287000"/>
  <p:notesSz cx="6858000" cy="9144000"/>
  <p:embeddedFontLst>
    <p:embeddedFont>
      <p:font typeface="Baskerville Display PT Bold" charset="-94"/>
      <p:regular r:id="rId16"/>
    </p:embeddedFont>
    <p:embeddedFont>
      <p:font typeface="Perpetua" pitchFamily="18" charset="0"/>
      <p:regular r:id="rId17"/>
      <p:bold r:id="rId18"/>
      <p:italic r:id="rId19"/>
      <p:boldItalic r:id="rId20"/>
    </p:embeddedFont>
    <p:embeddedFont>
      <p:font typeface="DejaVu Serif Bold" charset="0"/>
      <p:regular r:id="rId21"/>
    </p:embeddedFont>
    <p:embeddedFont>
      <p:font typeface="Inter Bold" charset="0"/>
      <p:regular r:id="rId22"/>
    </p:embeddedFont>
    <p:embeddedFont>
      <p:font typeface="Inter" charset="0"/>
      <p:regular r:id="rId23"/>
    </p:embeddedFont>
    <p:embeddedFont>
      <p:font typeface="Berkshire Swash" charset="0"/>
      <p:regular r:id="rId24"/>
    </p:embeddedFont>
    <p:embeddedFont>
      <p:font typeface="Century Gothic" pitchFamily="34" charset="0"/>
      <p:regular r:id="rId25"/>
      <p:bold r:id="rId26"/>
      <p:italic r:id="rId27"/>
      <p:boldItalic r:id="rId28"/>
    </p:embeddedFont>
    <p:embeddedFont>
      <p:font typeface="Baskerville Display PT" charset="-9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0" y="2476500"/>
            <a:ext cx="10704637" cy="32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74"/>
              </a:lnSpc>
            </a:pPr>
            <a:r>
              <a:rPr lang="en-US" sz="9410" spc="1882" dirty="0">
                <a:solidFill>
                  <a:srgbClr val="504C44"/>
                </a:solidFill>
                <a:latin typeface="Baskerville Display PT"/>
              </a:rPr>
              <a:t>İLETİŞİM BECERİLERİ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049498" y="6046122"/>
            <a:ext cx="771882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B76E22"/>
                </a:solidFill>
                <a:latin typeface="Baskerville Display PT Bold"/>
              </a:rPr>
              <a:t>LİSE ÖĞRENCİ SUNUMU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535808" y="7217738"/>
            <a:ext cx="11131692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DejaVu Serif Bold"/>
              </a:rPr>
              <a:t>2023-2024 </a:t>
            </a:r>
            <a:r>
              <a:rPr lang="en-US" sz="3100" dirty="0" err="1">
                <a:solidFill>
                  <a:srgbClr val="000000"/>
                </a:solidFill>
                <a:latin typeface="DejaVu Serif Bold"/>
              </a:rPr>
              <a:t>Eğitim</a:t>
            </a:r>
            <a:r>
              <a:rPr lang="en-US" sz="3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DejaVu Serif Bold"/>
              </a:rPr>
              <a:t>Öğretim</a:t>
            </a:r>
            <a:r>
              <a:rPr lang="en-US" sz="3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DejaVu Serif Bold"/>
              </a:rPr>
              <a:t>yılı</a:t>
            </a:r>
            <a:r>
              <a:rPr lang="en-US" sz="3100" dirty="0">
                <a:solidFill>
                  <a:srgbClr val="000000"/>
                </a:solidFill>
                <a:latin typeface="DejaVu Serif Bold"/>
              </a:rPr>
              <a:t> “</a:t>
            </a:r>
            <a:r>
              <a:rPr lang="en-US" sz="3100" dirty="0" err="1">
                <a:solidFill>
                  <a:srgbClr val="000000"/>
                </a:solidFill>
                <a:latin typeface="DejaVu Serif Bold"/>
              </a:rPr>
              <a:t>Kilis</a:t>
            </a:r>
            <a:r>
              <a:rPr lang="en-US" sz="3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tr-TR" sz="3100" dirty="0" smtClean="0">
                <a:solidFill>
                  <a:srgbClr val="000000"/>
                </a:solidFill>
                <a:latin typeface="DejaVu Serif Bold"/>
              </a:rPr>
              <a:t>İl MEM </a:t>
            </a:r>
            <a:r>
              <a:rPr lang="en-US" sz="3100" dirty="0" err="1" smtClean="0">
                <a:solidFill>
                  <a:srgbClr val="000000"/>
                </a:solidFill>
                <a:latin typeface="DejaVu Serif Bold"/>
              </a:rPr>
              <a:t>Yerel</a:t>
            </a:r>
            <a:r>
              <a:rPr lang="en-US" sz="3100" dirty="0" smtClean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DejaVu Serif Bold"/>
              </a:rPr>
              <a:t>Hedef</a:t>
            </a:r>
            <a:r>
              <a:rPr lang="en-US" sz="3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DejaVu Serif Bold"/>
              </a:rPr>
              <a:t>Hazırlama</a:t>
            </a:r>
            <a:r>
              <a:rPr lang="en-US" sz="3100" dirty="0">
                <a:solidFill>
                  <a:srgbClr val="000000"/>
                </a:solidFill>
                <a:latin typeface="DejaVu Serif Bold"/>
              </a:rPr>
              <a:t>” </a:t>
            </a:r>
            <a:r>
              <a:rPr lang="en-US" sz="3100" dirty="0" err="1">
                <a:solidFill>
                  <a:srgbClr val="000000"/>
                </a:solidFill>
                <a:latin typeface="DejaVu Serif Bold"/>
              </a:rPr>
              <a:t>Komisyonu</a:t>
            </a:r>
            <a:r>
              <a:rPr lang="en-US" sz="3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DejaVu Serif Bold"/>
              </a:rPr>
              <a:t>tarafından</a:t>
            </a:r>
            <a:r>
              <a:rPr lang="en-US" sz="31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DejaVu Serif Bold"/>
              </a:rPr>
              <a:t>hazırlanmıştır</a:t>
            </a:r>
            <a:r>
              <a:rPr lang="en-US" sz="3100" dirty="0">
                <a:solidFill>
                  <a:srgbClr val="000000"/>
                </a:solidFill>
                <a:latin typeface="DejaVu Serif Bold"/>
              </a:rPr>
              <a:t>.</a:t>
            </a:r>
            <a:endParaRPr lang="en-US" sz="3100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6727" y="2012386"/>
            <a:ext cx="17674546" cy="28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1"/>
              </a:lnSpc>
            </a:pPr>
            <a:r>
              <a:rPr lang="en-US" sz="2194">
                <a:solidFill>
                  <a:srgbClr val="000000"/>
                </a:solidFill>
                <a:latin typeface="DejaVu Serif Bold"/>
              </a:rPr>
              <a:t>BEN DİLİ :</a:t>
            </a:r>
            <a:r>
              <a:rPr lang="en-US" sz="2194">
                <a:solidFill>
                  <a:srgbClr val="B76E22"/>
                </a:solidFill>
                <a:latin typeface="DejaVu Serif Bold"/>
              </a:rPr>
              <a:t> Ben dili bireyin karşısına çıkan durum ve davranışların kendi üzerinde bıraktığı somut etki ile o duyum ya da davranışa yönelik duygu ve düşüncelerini karşı tarafa iletme biçimidir.</a:t>
            </a:r>
          </a:p>
          <a:p>
            <a:pPr>
              <a:lnSpc>
                <a:spcPts val="3071"/>
              </a:lnSpc>
            </a:pPr>
            <a:endParaRPr lang="en-US" sz="2194">
              <a:solidFill>
                <a:srgbClr val="B76E22"/>
              </a:solidFill>
              <a:latin typeface="DejaVu Serif Bold"/>
            </a:endParaRPr>
          </a:p>
          <a:p>
            <a:pPr>
              <a:lnSpc>
                <a:spcPts val="3071"/>
              </a:lnSpc>
            </a:pPr>
            <a:r>
              <a:rPr lang="en-US" sz="2194">
                <a:solidFill>
                  <a:srgbClr val="B76E22"/>
                </a:solidFill>
                <a:latin typeface="DejaVu Serif Bold"/>
              </a:rPr>
              <a:t> Ben dili mesajları verilirken yumuşak bir ifade kullanılır. </a:t>
            </a:r>
          </a:p>
          <a:p>
            <a:pPr>
              <a:lnSpc>
                <a:spcPts val="3071"/>
              </a:lnSpc>
            </a:pPr>
            <a:endParaRPr lang="en-US" sz="2194">
              <a:solidFill>
                <a:srgbClr val="B76E22"/>
              </a:solidFill>
              <a:latin typeface="DejaVu Serif Bold"/>
            </a:endParaRPr>
          </a:p>
          <a:p>
            <a:pPr>
              <a:lnSpc>
                <a:spcPts val="3071"/>
              </a:lnSpc>
            </a:pPr>
            <a:r>
              <a:rPr lang="en-US" sz="2194">
                <a:solidFill>
                  <a:srgbClr val="B76E22"/>
                </a:solidFill>
                <a:latin typeface="DejaVu Serif Bold"/>
              </a:rPr>
              <a:t> Kişi «ben» ile başlayan cümleler kurarak duygu ve düşüncelerini ifade eder.</a:t>
            </a:r>
          </a:p>
          <a:p>
            <a:pPr algn="ctr">
              <a:lnSpc>
                <a:spcPts val="5012"/>
              </a:lnSpc>
            </a:pPr>
            <a:endParaRPr lang="en-US" sz="2194">
              <a:solidFill>
                <a:srgbClr val="B76E22"/>
              </a:solidFill>
              <a:latin typeface="DejaVu Serif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143500"/>
            <a:ext cx="18288000" cy="6252436"/>
          </a:xfrm>
          <a:custGeom>
            <a:avLst/>
            <a:gdLst/>
            <a:ahLst/>
            <a:cxnLst/>
            <a:rect l="l" t="t" r="r" b="b"/>
            <a:pathLst>
              <a:path w="18288000" h="6252436">
                <a:moveTo>
                  <a:pt x="0" y="0"/>
                </a:moveTo>
                <a:lnTo>
                  <a:pt x="18288000" y="0"/>
                </a:lnTo>
                <a:lnTo>
                  <a:pt x="18288000" y="6252436"/>
                </a:lnTo>
                <a:lnTo>
                  <a:pt x="0" y="625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937" b="-2889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349228" y="782188"/>
            <a:ext cx="11589544" cy="1035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3"/>
              </a:lnSpc>
              <a:spcBef>
                <a:spcPct val="0"/>
              </a:spcBef>
            </a:pPr>
            <a:r>
              <a:rPr lang="en-US" sz="7773" spc="326">
                <a:solidFill>
                  <a:srgbClr val="B76E22"/>
                </a:solidFill>
                <a:latin typeface="Alfa Slab One Bold"/>
              </a:rPr>
              <a:t>BEN DİLİ - SEN DİLİ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332255"/>
            <a:ext cx="18288000" cy="8378058"/>
          </a:xfrm>
          <a:custGeom>
            <a:avLst/>
            <a:gdLst/>
            <a:ahLst/>
            <a:cxnLst/>
            <a:rect l="l" t="t" r="r" b="b"/>
            <a:pathLst>
              <a:path w="18288000" h="8378058">
                <a:moveTo>
                  <a:pt x="0" y="0"/>
                </a:moveTo>
                <a:lnTo>
                  <a:pt x="18288000" y="0"/>
                </a:lnTo>
                <a:lnTo>
                  <a:pt x="18288000" y="8378058"/>
                </a:lnTo>
                <a:lnTo>
                  <a:pt x="0" y="8378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33" b="-3293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35836" y="1941139"/>
            <a:ext cx="17616328" cy="3579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000000"/>
                </a:solidFill>
                <a:latin typeface="DejaVu Serif Bold"/>
              </a:rPr>
              <a:t>SEN DİLİ: </a:t>
            </a:r>
            <a:r>
              <a:rPr lang="en-US" sz="2304">
                <a:solidFill>
                  <a:srgbClr val="B76E22"/>
                </a:solidFill>
                <a:latin typeface="DejaVu Serif Bold"/>
              </a:rPr>
              <a:t>Kişiye yanlış yaptığını söyler ancak bu söylem tarzı kişinin kendisini suçlamasına neden olan ifadeler içerir. </a:t>
            </a:r>
          </a:p>
          <a:p>
            <a:pPr>
              <a:lnSpc>
                <a:spcPts val="3226"/>
              </a:lnSpc>
              <a:spcBef>
                <a:spcPct val="0"/>
              </a:spcBef>
            </a:pPr>
            <a:endParaRPr lang="en-US" sz="2304">
              <a:solidFill>
                <a:srgbClr val="B76E22"/>
              </a:solidFill>
              <a:latin typeface="DejaVu Serif Bold"/>
            </a:endParaRPr>
          </a:p>
          <a:p>
            <a:pPr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B76E22"/>
                </a:solidFill>
                <a:latin typeface="DejaVu Serif Bold"/>
              </a:rPr>
              <a:t>Kızgınlık, öfke gibi duygular toplumumuzda genelde sen dili kullanılarak ifade edilir. Sen dili kullanımı aynı zamanda iletişimde kişiler arasında bir mesafenin olduğunu da vurgular.</a:t>
            </a:r>
          </a:p>
          <a:p>
            <a:pPr>
              <a:lnSpc>
                <a:spcPts val="3226"/>
              </a:lnSpc>
              <a:spcBef>
                <a:spcPct val="0"/>
              </a:spcBef>
            </a:pPr>
            <a:endParaRPr lang="en-US" sz="2304">
              <a:solidFill>
                <a:srgbClr val="B76E22"/>
              </a:solidFill>
              <a:latin typeface="DejaVu Serif Bold"/>
            </a:endParaRPr>
          </a:p>
          <a:p>
            <a:pPr algn="l">
              <a:lnSpc>
                <a:spcPts val="3226"/>
              </a:lnSpc>
              <a:spcBef>
                <a:spcPct val="0"/>
              </a:spcBef>
            </a:pPr>
            <a:r>
              <a:rPr lang="en-US" sz="2304">
                <a:solidFill>
                  <a:srgbClr val="B76E22"/>
                </a:solidFill>
                <a:latin typeface="DejaVu Serif Bold"/>
              </a:rPr>
              <a:t>Sen dili ile iletişim kurulan biri bir durumdan ötürü sorumlu tutulduğu hissine kapılır. Bu nedenle de doğrudan savunmaya geçer.</a:t>
            </a:r>
          </a:p>
          <a:p>
            <a:pPr algn="ctr">
              <a:lnSpc>
                <a:spcPts val="2498"/>
              </a:lnSpc>
              <a:spcBef>
                <a:spcPct val="0"/>
              </a:spcBef>
            </a:pPr>
            <a:endParaRPr lang="en-US" sz="2304">
              <a:solidFill>
                <a:srgbClr val="B76E22"/>
              </a:solidFill>
              <a:latin typeface="DejaVu Serif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49228" y="782188"/>
            <a:ext cx="11589544" cy="1035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3"/>
              </a:lnSpc>
              <a:spcBef>
                <a:spcPct val="0"/>
              </a:spcBef>
            </a:pPr>
            <a:r>
              <a:rPr lang="en-US" sz="7773" spc="326">
                <a:solidFill>
                  <a:srgbClr val="B76E22"/>
                </a:solidFill>
                <a:latin typeface="Alfa Slab One Bold"/>
              </a:rPr>
              <a:t>BEN DİLİ - SEN DİLİ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782188"/>
            <a:ext cx="18288000" cy="2016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3"/>
              </a:lnSpc>
              <a:spcBef>
                <a:spcPct val="0"/>
              </a:spcBef>
            </a:pPr>
            <a:r>
              <a:rPr lang="en-US" sz="7773" spc="326">
                <a:solidFill>
                  <a:srgbClr val="B76E22"/>
                </a:solidFill>
                <a:latin typeface="Alfa Slab One Bold"/>
              </a:rPr>
              <a:t>BEN DİLİ- SEN DİLİ KULLANIMINA ÖRNEKLER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162" y="3793525"/>
            <a:ext cx="12351194" cy="849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ejaVu Serif Bold"/>
              </a:rPr>
              <a:t>Sen dili:</a:t>
            </a:r>
            <a:r>
              <a:rPr lang="en-US" sz="2400">
                <a:solidFill>
                  <a:srgbClr val="B76E22"/>
                </a:solidFill>
                <a:latin typeface="DejaVu Serif Bold"/>
              </a:rPr>
              <a:t> Sen bu işte çok yanlış yapıyorsun. 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ejaVu Serif Bold"/>
              </a:rPr>
              <a:t>Ben dili: </a:t>
            </a:r>
            <a:r>
              <a:rPr lang="en-US" sz="2400">
                <a:solidFill>
                  <a:srgbClr val="B76E22"/>
                </a:solidFill>
                <a:latin typeface="DejaVu Serif Bold"/>
              </a:rPr>
              <a:t>Ben bu hareketin insanları çok rahatsız ettiğini düşünüyorum.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9162" y="5445131"/>
            <a:ext cx="12963406" cy="849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ejaVu Serif Bold"/>
              </a:rPr>
              <a:t>Sen dili: </a:t>
            </a:r>
            <a:r>
              <a:rPr lang="en-US" sz="2400">
                <a:solidFill>
                  <a:srgbClr val="B76E22"/>
                </a:solidFill>
                <a:latin typeface="DejaVu Serif Bold"/>
              </a:rPr>
              <a:t>Sen çok tembelsin ve sınıfını geçmeyeceksin. 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ejaVu Serif Bold"/>
              </a:rPr>
              <a:t>Ben dili: </a:t>
            </a:r>
            <a:r>
              <a:rPr lang="en-US" sz="2400">
                <a:solidFill>
                  <a:srgbClr val="B76E22"/>
                </a:solidFill>
                <a:latin typeface="DejaVu Serif Bold"/>
              </a:rPr>
              <a:t>Ben senin biraz daha çalışarak sınıfını geçebileceğine inanıyorum.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9162" y="7285359"/>
            <a:ext cx="11516440" cy="849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ejaVu Serif Bold"/>
              </a:rPr>
              <a:t>Sen dili: </a:t>
            </a:r>
            <a:r>
              <a:rPr lang="en-US" sz="2400">
                <a:solidFill>
                  <a:srgbClr val="B76E22"/>
                </a:solidFill>
                <a:latin typeface="DejaVu Serif Bold"/>
              </a:rPr>
              <a:t>Bütün bu olaylarda bir numaralı suçlu sensin.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ejaVu Serif Bold"/>
              </a:rPr>
              <a:t>Ben dili: </a:t>
            </a:r>
            <a:r>
              <a:rPr lang="en-US" sz="2400">
                <a:solidFill>
                  <a:srgbClr val="B76E22"/>
                </a:solidFill>
                <a:latin typeface="DejaVu Serif Bold"/>
              </a:rPr>
              <a:t>Nasıl olup da bu olayların seni bulduğuna inanamıyorum</a:t>
            </a:r>
            <a:r>
              <a:rPr lang="en-US" sz="2400">
                <a:solidFill>
                  <a:srgbClr val="000000"/>
                </a:solidFill>
                <a:latin typeface="DejaVu Serif Bold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ğun İlgiden Dolayı Tüm Takipçilerimize Teşekkür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0" cy="1033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10000" y="1409700"/>
            <a:ext cx="11658600" cy="3322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8268"/>
              </a:lnSpc>
            </a:pPr>
            <a:r>
              <a:rPr lang="en-US" sz="7875" dirty="0">
                <a:solidFill>
                  <a:srgbClr val="000000"/>
                </a:solidFill>
                <a:latin typeface="Perpetua" pitchFamily="18" charset="0"/>
              </a:rPr>
              <a:t>KİLİS İL </a:t>
            </a:r>
            <a:r>
              <a:rPr lang="en-US" sz="7875" dirty="0" smtClean="0">
                <a:solidFill>
                  <a:srgbClr val="000000"/>
                </a:solidFill>
                <a:latin typeface="Perpetua" pitchFamily="18" charset="0"/>
              </a:rPr>
              <a:t>MEM</a:t>
            </a:r>
            <a:r>
              <a:rPr lang="tr-TR" sz="7875" dirty="0" smtClean="0">
                <a:solidFill>
                  <a:srgbClr val="000000"/>
                </a:solidFill>
                <a:latin typeface="Perpetua" pitchFamily="18" charset="0"/>
              </a:rPr>
              <a:t>  </a:t>
            </a:r>
            <a:r>
              <a:rPr lang="en-US" sz="7875" dirty="0" smtClean="0">
                <a:solidFill>
                  <a:srgbClr val="000000"/>
                </a:solidFill>
                <a:latin typeface="Perpetua" pitchFamily="18" charset="0"/>
              </a:rPr>
              <a:t>YEREL </a:t>
            </a:r>
            <a:r>
              <a:rPr lang="en-US" sz="7875" dirty="0">
                <a:solidFill>
                  <a:srgbClr val="000000"/>
                </a:solidFill>
                <a:latin typeface="Perpetua" pitchFamily="18" charset="0"/>
              </a:rPr>
              <a:t>HEDEF İÇERİK HAZIRLAMA KOMİSYONU</a:t>
            </a:r>
            <a:endParaRPr lang="en-US" sz="7875" dirty="0">
              <a:solidFill>
                <a:srgbClr val="000000"/>
              </a:solidFill>
              <a:latin typeface="Perpet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09" y="4695215"/>
            <a:ext cx="8456613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5"/>
          <p:cNvSpPr/>
          <p:nvPr/>
        </p:nvSpPr>
        <p:spPr>
          <a:xfrm>
            <a:off x="77621" y="267551"/>
            <a:ext cx="3403600" cy="3403600"/>
          </a:xfrm>
          <a:custGeom>
            <a:avLst/>
            <a:gdLst/>
            <a:ahLst/>
            <a:cxnLst/>
            <a:rect l="l" t="t" r="r" b="b"/>
            <a:pathLst>
              <a:path w="3403600" h="3403600">
                <a:moveTo>
                  <a:pt x="0" y="0"/>
                </a:moveTo>
                <a:lnTo>
                  <a:pt x="3403600" y="0"/>
                </a:lnTo>
                <a:lnTo>
                  <a:pt x="3403600" y="3403600"/>
                </a:lnTo>
                <a:lnTo>
                  <a:pt x="0" y="3403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6"/>
          <p:cNvSpPr/>
          <p:nvPr/>
        </p:nvSpPr>
        <p:spPr>
          <a:xfrm>
            <a:off x="13944600" y="6070483"/>
            <a:ext cx="4216517" cy="4216517"/>
          </a:xfrm>
          <a:custGeom>
            <a:avLst/>
            <a:gdLst/>
            <a:ahLst/>
            <a:cxnLst/>
            <a:rect l="l" t="t" r="r" b="b"/>
            <a:pathLst>
              <a:path w="4216517" h="4216517">
                <a:moveTo>
                  <a:pt x="0" y="0"/>
                </a:moveTo>
                <a:lnTo>
                  <a:pt x="4216516" y="0"/>
                </a:lnTo>
                <a:lnTo>
                  <a:pt x="4216516" y="4216516"/>
                </a:lnTo>
                <a:lnTo>
                  <a:pt x="0" y="42165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586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2366" y="4523406"/>
            <a:ext cx="5827114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504C44"/>
                </a:solidFill>
                <a:latin typeface="Inter"/>
              </a:rPr>
              <a:t>İLETİŞİM NEDİR 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46482" y="4223988"/>
            <a:ext cx="1135110" cy="919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>
                <a:solidFill>
                  <a:srgbClr val="504C44">
                    <a:alpha val="19608"/>
                  </a:srgbClr>
                </a:solidFill>
                <a:latin typeface="Inter"/>
              </a:rPr>
              <a:t>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82366" y="6427143"/>
            <a:ext cx="5827114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504C44"/>
                </a:solidFill>
                <a:latin typeface="Inter"/>
              </a:rPr>
              <a:t>İLETİŞİM TÜRLERİ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46482" y="6127725"/>
            <a:ext cx="1135110" cy="919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>
                <a:solidFill>
                  <a:srgbClr val="504C44">
                    <a:alpha val="19608"/>
                  </a:srgbClr>
                </a:solidFill>
                <a:latin typeface="Inter"/>
              </a:rPr>
              <a:t>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77445" y="4450672"/>
            <a:ext cx="5827114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504C44"/>
                </a:solidFill>
                <a:latin typeface="Inter"/>
              </a:rPr>
              <a:t>İLETİŞİM ENGELLERİ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67628" y="4223988"/>
            <a:ext cx="1135110" cy="919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>
                <a:solidFill>
                  <a:srgbClr val="504C44">
                    <a:alpha val="19608"/>
                  </a:srgbClr>
                </a:solidFill>
                <a:latin typeface="Inter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77445" y="6496676"/>
            <a:ext cx="5827114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504C44"/>
                </a:solidFill>
                <a:latin typeface="Inter"/>
              </a:rPr>
              <a:t>ETKİLİ İLETİŞİM YOLLARI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67628" y="6127725"/>
            <a:ext cx="1135110" cy="919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>
                <a:solidFill>
                  <a:srgbClr val="504C44">
                    <a:alpha val="19608"/>
                  </a:srgbClr>
                </a:solidFill>
                <a:latin typeface="Inter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21981" y="2124950"/>
            <a:ext cx="9244012" cy="83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 spc="959">
                <a:solidFill>
                  <a:srgbClr val="504C44"/>
                </a:solidFill>
                <a:latin typeface="Baskerville Display PT"/>
              </a:rPr>
              <a:t>SUNUM İÇERİĞİ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69765" y="733963"/>
            <a:ext cx="10523771" cy="4147389"/>
          </a:xfrm>
          <a:custGeom>
            <a:avLst/>
            <a:gdLst/>
            <a:ahLst/>
            <a:cxnLst/>
            <a:rect l="l" t="t" r="r" b="b"/>
            <a:pathLst>
              <a:path w="10523771" h="4147389">
                <a:moveTo>
                  <a:pt x="0" y="0"/>
                </a:moveTo>
                <a:lnTo>
                  <a:pt x="10523771" y="0"/>
                </a:lnTo>
                <a:lnTo>
                  <a:pt x="10523771" y="4147388"/>
                </a:lnTo>
                <a:lnTo>
                  <a:pt x="0" y="4147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15970" y="5885948"/>
            <a:ext cx="17972030" cy="1580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26"/>
              </a:lnSpc>
            </a:pPr>
            <a:r>
              <a:rPr lang="en-US" sz="3018">
                <a:solidFill>
                  <a:srgbClr val="000000"/>
                </a:solidFill>
                <a:latin typeface="Inter Bold"/>
              </a:rPr>
              <a:t>İLETİŞİM; </a:t>
            </a:r>
            <a:r>
              <a:rPr lang="en-US" sz="3018">
                <a:solidFill>
                  <a:srgbClr val="000000"/>
                </a:solidFill>
                <a:latin typeface="Inter"/>
              </a:rPr>
              <a:t>duygu , düşünce ya da bilgilerin bireyler, gruplar ve toplumlar arasında akla gelebilecek her türlü yolla ( söz,yazı,görüntü,hareketler vb.) karşılıklı olarak aktarılmasıdır. </a:t>
            </a:r>
          </a:p>
          <a:p>
            <a:pPr algn="ctr">
              <a:lnSpc>
                <a:spcPts val="4226"/>
              </a:lnSpc>
              <a:spcBef>
                <a:spcPct val="0"/>
              </a:spcBef>
            </a:pPr>
            <a:endParaRPr lang="en-US" sz="3018">
              <a:solidFill>
                <a:srgbClr val="000000"/>
              </a:solidFill>
              <a:latin typeface="In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87270" y="664216"/>
            <a:ext cx="10243781" cy="91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73"/>
              </a:lnSpc>
              <a:spcBef>
                <a:spcPct val="0"/>
              </a:spcBef>
            </a:pPr>
            <a:r>
              <a:rPr lang="en-US" sz="6973" spc="292">
                <a:solidFill>
                  <a:srgbClr val="B76E22"/>
                </a:solidFill>
                <a:latin typeface="Alfa Slab One Bold"/>
              </a:rPr>
              <a:t>İLETİŞİMİN ÖNEMİ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746029" y="2873963"/>
            <a:ext cx="5551639" cy="5551639"/>
            <a:chOff x="0" y="0"/>
            <a:chExt cx="7402185" cy="7402185"/>
          </a:xfrm>
        </p:grpSpPr>
        <p:grpSp>
          <p:nvGrpSpPr>
            <p:cNvPr id="4" name="Group 4"/>
            <p:cNvGrpSpPr/>
            <p:nvPr/>
          </p:nvGrpSpPr>
          <p:grpSpPr>
            <a:xfrm rot="5400000">
              <a:off x="3289221" y="6659544"/>
              <a:ext cx="823742" cy="661539"/>
              <a:chOff x="0" y="0"/>
              <a:chExt cx="706752" cy="508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3289221" y="81101"/>
              <a:ext cx="823742" cy="661539"/>
              <a:chOff x="0" y="0"/>
              <a:chExt cx="706752" cy="508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0" y="3370323"/>
              <a:ext cx="823742" cy="661539"/>
              <a:chOff x="0" y="0"/>
              <a:chExt cx="706752" cy="508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578442" y="3370323"/>
              <a:ext cx="823742" cy="661539"/>
              <a:chOff x="0" y="0"/>
              <a:chExt cx="706752" cy="508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7314931">
              <a:off x="1550314" y="6162307"/>
              <a:ext cx="823742" cy="661539"/>
              <a:chOff x="0" y="0"/>
              <a:chExt cx="706752" cy="508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 rot="7314931">
              <a:off x="5028128" y="578338"/>
              <a:ext cx="823742" cy="661539"/>
              <a:chOff x="0" y="0"/>
              <a:chExt cx="706752" cy="508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-8885068">
              <a:off x="497237" y="1631416"/>
              <a:ext cx="823742" cy="661539"/>
              <a:chOff x="0" y="0"/>
              <a:chExt cx="706752" cy="508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 rot="-8885068">
              <a:off x="6081206" y="5109230"/>
              <a:ext cx="823742" cy="661539"/>
              <a:chOff x="0" y="0"/>
              <a:chExt cx="706752" cy="508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 rot="9043094">
              <a:off x="420280" y="4979097"/>
              <a:ext cx="823742" cy="661539"/>
              <a:chOff x="0" y="0"/>
              <a:chExt cx="706752" cy="508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 rot="9043094">
              <a:off x="6158162" y="1761549"/>
              <a:ext cx="823742" cy="661539"/>
              <a:chOff x="0" y="0"/>
              <a:chExt cx="706752" cy="508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 rot="-7156905">
              <a:off x="1680447" y="501382"/>
              <a:ext cx="823742" cy="661539"/>
              <a:chOff x="0" y="0"/>
              <a:chExt cx="706752" cy="508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 rot="-7156905">
              <a:off x="4897995" y="6239264"/>
              <a:ext cx="823742" cy="661539"/>
              <a:chOff x="0" y="0"/>
              <a:chExt cx="706752" cy="508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1637316" y="2277413"/>
              <a:ext cx="4127552" cy="2832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61"/>
                </a:lnSpc>
                <a:spcBef>
                  <a:spcPct val="0"/>
                </a:spcBef>
              </a:pPr>
              <a:r>
                <a:rPr lang="en-US" sz="4115" spc="4">
                  <a:solidFill>
                    <a:srgbClr val="B76E22"/>
                  </a:solidFill>
                  <a:latin typeface="Berkshire Swash"/>
                </a:rPr>
                <a:t>İLETİŞİM SAYESİNDE KİŞİ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911548" y="8247444"/>
            <a:ext cx="8567118" cy="772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B76E22"/>
                </a:solidFill>
                <a:latin typeface="DejaVu Serif Bold"/>
              </a:rPr>
              <a:t>Düşüncelerinin ve duygularının başkalarınkinden farklı yanlarını ve benzerliklerini ortaya koyabilir.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91348" y="2959370"/>
            <a:ext cx="6332815" cy="42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B76E22"/>
                </a:solidFill>
                <a:latin typeface="DejaVu Serif Bold"/>
              </a:rPr>
              <a:t>Kendi korkularını ve isteklerini tanır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035403" y="2959370"/>
            <a:ext cx="12149640" cy="42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B76E22"/>
                </a:solidFill>
                <a:latin typeface="DejaVu Serif Bold"/>
              </a:rPr>
              <a:t>Güçlü ve zayıf yönlerini tanır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901130" y="5376733"/>
            <a:ext cx="5358170" cy="42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B76E22"/>
                </a:solidFill>
                <a:latin typeface="DejaVu Serif Bold"/>
              </a:rPr>
              <a:t>İlişkileri başlatır ve sonlandırır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91348" y="8170608"/>
            <a:ext cx="6974198" cy="849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B76E22"/>
                </a:solidFill>
                <a:latin typeface="DejaVu Serif Bold"/>
              </a:rPr>
              <a:t>Başkalarının kendisini nasıl algıladığını öğrenir.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6383" y="5367208"/>
            <a:ext cx="4165283" cy="49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B76E22"/>
                </a:solidFill>
                <a:latin typeface="DejaVu Serif Bold"/>
              </a:rPr>
              <a:t>Diğer insanları anlar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000">
            <a:off x="-884065" y="-352834"/>
            <a:ext cx="19181450" cy="10804808"/>
          </a:xfrm>
          <a:custGeom>
            <a:avLst/>
            <a:gdLst/>
            <a:ahLst/>
            <a:cxnLst/>
            <a:rect l="l" t="t" r="r" b="b"/>
            <a:pathLst>
              <a:path w="19181450" h="10804808">
                <a:moveTo>
                  <a:pt x="0" y="33445"/>
                </a:moveTo>
                <a:lnTo>
                  <a:pt x="19162651" y="0"/>
                </a:lnTo>
                <a:lnTo>
                  <a:pt x="19181450" y="10771363"/>
                </a:lnTo>
                <a:lnTo>
                  <a:pt x="18800" y="10804808"/>
                </a:lnTo>
                <a:lnTo>
                  <a:pt x="0" y="33445"/>
                </a:lnTo>
                <a:close/>
              </a:path>
            </a:pathLst>
          </a:custGeom>
          <a:blipFill>
            <a:blip r:embed="rId2"/>
            <a:stretch>
              <a:fillRect r="-264" b="-123"/>
            </a:stretch>
          </a:blipFill>
        </p:spPr>
      </p:sp>
      <p:sp>
        <p:nvSpPr>
          <p:cNvPr id="3" name="Freeform 3"/>
          <p:cNvSpPr/>
          <p:nvPr/>
        </p:nvSpPr>
        <p:spPr>
          <a:xfrm rot="6000">
            <a:off x="-731665" y="-200434"/>
            <a:ext cx="19181450" cy="10804808"/>
          </a:xfrm>
          <a:custGeom>
            <a:avLst/>
            <a:gdLst/>
            <a:ahLst/>
            <a:cxnLst/>
            <a:rect l="l" t="t" r="r" b="b"/>
            <a:pathLst>
              <a:path w="19181450" h="10804808">
                <a:moveTo>
                  <a:pt x="0" y="33445"/>
                </a:moveTo>
                <a:lnTo>
                  <a:pt x="19162651" y="0"/>
                </a:lnTo>
                <a:lnTo>
                  <a:pt x="19181450" y="10771363"/>
                </a:lnTo>
                <a:lnTo>
                  <a:pt x="18800" y="10804808"/>
                </a:lnTo>
                <a:lnTo>
                  <a:pt x="0" y="33445"/>
                </a:lnTo>
                <a:close/>
              </a:path>
            </a:pathLst>
          </a:custGeom>
          <a:blipFill>
            <a:blip r:embed="rId2"/>
            <a:stretch>
              <a:fillRect r="-264" b="-123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759649"/>
          </a:xfrm>
          <a:custGeom>
            <a:avLst/>
            <a:gdLst/>
            <a:ahLst/>
            <a:cxnLst/>
            <a:rect l="l" t="t" r="r" b="b"/>
            <a:pathLst>
              <a:path w="18288000" h="10759649">
                <a:moveTo>
                  <a:pt x="0" y="0"/>
                </a:moveTo>
                <a:lnTo>
                  <a:pt x="18288000" y="0"/>
                </a:lnTo>
                <a:lnTo>
                  <a:pt x="18288000" y="10759649"/>
                </a:lnTo>
                <a:lnTo>
                  <a:pt x="0" y="107596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455" r="-8455" b="-432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8755"/>
            <a:ext cx="18288000" cy="10475755"/>
          </a:xfrm>
          <a:custGeom>
            <a:avLst/>
            <a:gdLst/>
            <a:ahLst/>
            <a:cxnLst/>
            <a:rect l="l" t="t" r="r" b="b"/>
            <a:pathLst>
              <a:path w="18288000" h="10475755">
                <a:moveTo>
                  <a:pt x="0" y="0"/>
                </a:moveTo>
                <a:lnTo>
                  <a:pt x="18288000" y="0"/>
                </a:lnTo>
                <a:lnTo>
                  <a:pt x="18288000" y="10475755"/>
                </a:lnTo>
                <a:lnTo>
                  <a:pt x="0" y="10475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41" t="-4031" b="-19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15249"/>
          </a:xfrm>
          <a:custGeom>
            <a:avLst/>
            <a:gdLst/>
            <a:ahLst/>
            <a:cxnLst/>
            <a:rect l="l" t="t" r="r" b="b"/>
            <a:pathLst>
              <a:path w="18288000" h="10215249">
                <a:moveTo>
                  <a:pt x="0" y="0"/>
                </a:moveTo>
                <a:lnTo>
                  <a:pt x="18288000" y="0"/>
                </a:lnTo>
                <a:lnTo>
                  <a:pt x="18288000" y="10215249"/>
                </a:lnTo>
                <a:lnTo>
                  <a:pt x="0" y="10215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196" r="-4893" b="-9855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40740"/>
            <a:ext cx="18288000" cy="5846260"/>
          </a:xfrm>
          <a:custGeom>
            <a:avLst/>
            <a:gdLst/>
            <a:ahLst/>
            <a:cxnLst/>
            <a:rect l="l" t="t" r="r" b="b"/>
            <a:pathLst>
              <a:path w="18288000" h="5846260">
                <a:moveTo>
                  <a:pt x="0" y="0"/>
                </a:moveTo>
                <a:lnTo>
                  <a:pt x="18288000" y="0"/>
                </a:lnTo>
                <a:lnTo>
                  <a:pt x="18288000" y="5846260"/>
                </a:lnTo>
                <a:lnTo>
                  <a:pt x="0" y="5846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977" b="-5452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30321" y="711405"/>
            <a:ext cx="17957679" cy="178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73"/>
              </a:lnSpc>
              <a:spcBef>
                <a:spcPct val="0"/>
              </a:spcBef>
            </a:pPr>
            <a:r>
              <a:rPr lang="en-US" sz="6973" spc="292">
                <a:solidFill>
                  <a:srgbClr val="B76E22"/>
                </a:solidFill>
                <a:latin typeface="Alfa Slab One Bold"/>
              </a:rPr>
              <a:t>ETKİLİ VE DOĞRU İLETİŞİM NASIL OLMALIDIR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324</Words>
  <Application>Microsoft Office PowerPoint</Application>
  <PresentationFormat>Özel</PresentationFormat>
  <Paragraphs>42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5" baseType="lpstr">
      <vt:lpstr>Arial</vt:lpstr>
      <vt:lpstr>Baskerville Display PT Bold</vt:lpstr>
      <vt:lpstr>Perpetua</vt:lpstr>
      <vt:lpstr>DejaVu Serif Bold</vt:lpstr>
      <vt:lpstr>Inter Bold</vt:lpstr>
      <vt:lpstr>Inter</vt:lpstr>
      <vt:lpstr>Berkshire Swash</vt:lpstr>
      <vt:lpstr>Century Gothic</vt:lpstr>
      <vt:lpstr>Alfa Slab One Bold</vt:lpstr>
      <vt:lpstr>Baskerville Display PT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Beige Cream Brand Proposal Presentation</dc:title>
  <cp:lastModifiedBy>LENOVO</cp:lastModifiedBy>
  <cp:revision>5</cp:revision>
  <dcterms:created xsi:type="dcterms:W3CDTF">2006-08-16T00:00:00Z</dcterms:created>
  <dcterms:modified xsi:type="dcterms:W3CDTF">2023-09-20T11:46:02Z</dcterms:modified>
  <dc:identifier>DAFu3kRaWzg</dc:identifier>
</cp:coreProperties>
</file>