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1"/>
    <p:sldId id="257" r:id="rId22"/>
    <p:sldId id="258" r:id="rId23"/>
    <p:sldId id="259" r:id="rId24"/>
    <p:sldId id="260" r:id="rId25"/>
    <p:sldId id="261" r:id="rId26"/>
    <p:sldId id="262" r:id="rId27"/>
    <p:sldId id="263" r:id="rId28"/>
    <p:sldId id="264" r:id="rId29"/>
    <p:sldId id="265" r:id="rId30"/>
    <p:sldId id="266" r:id="rId31"/>
    <p:sldId id="267" r:id="rId32"/>
    <p:sldId id="268" r:id="rId33"/>
  </p:sldIdLst>
  <p:sldSz cx="18288000" cy="10287000"/>
  <p:notesSz cx="6858000" cy="9144000"/>
  <p:embeddedFontLst>
    <p:embeddedFont>
      <p:font typeface="Selima" charset="1" panose="02000000000000000000"/>
      <p:regular r:id="rId6"/>
    </p:embeddedFont>
    <p:embeddedFont>
      <p:font typeface="Arimo" charset="1" panose="020B0604020202020204"/>
      <p:regular r:id="rId7"/>
    </p:embeddedFont>
    <p:embeddedFont>
      <p:font typeface="Arimo Bold" charset="1" panose="020B0704020202020204"/>
      <p:regular r:id="rId8"/>
    </p:embeddedFont>
    <p:embeddedFont>
      <p:font typeface="Arimo Italics" charset="1" panose="020B0604020202090204"/>
      <p:regular r:id="rId9"/>
    </p:embeddedFont>
    <p:embeddedFont>
      <p:font typeface="Arimo Bold Italics" charset="1" panose="020B0704020202090204"/>
      <p:regular r:id="rId10"/>
    </p:embeddedFont>
    <p:embeddedFont>
      <p:font typeface="League Spartan" charset="1" panose="00000800000000000000"/>
      <p:regular r:id="rId11"/>
    </p:embeddedFont>
    <p:embeddedFont>
      <p:font typeface="Crafty Girls" charset="1" panose="02000000000000000000"/>
      <p:regular r:id="rId12"/>
    </p:embeddedFont>
    <p:embeddedFont>
      <p:font typeface="DejaVu Serif" charset="1" panose="02060603050605020204"/>
      <p:regular r:id="rId13"/>
    </p:embeddedFont>
    <p:embeddedFont>
      <p:font typeface="DejaVu Serif Bold" charset="1" panose="02060803050605020204"/>
      <p:regular r:id="rId14"/>
    </p:embeddedFont>
    <p:embeddedFont>
      <p:font typeface="DejaVu Serif Italics" charset="1" panose="020606030503050B0204"/>
      <p:regular r:id="rId15"/>
    </p:embeddedFont>
    <p:embeddedFont>
      <p:font typeface="DejaVu Serif Bold Italics" charset="1" panose="020608030503050B0204"/>
      <p:regular r:id="rId16"/>
    </p:embeddedFont>
    <p:embeddedFont>
      <p:font typeface="Crimson Roman" charset="1" panose="02030503060406020304"/>
      <p:regular r:id="rId17"/>
    </p:embeddedFont>
    <p:embeddedFont>
      <p:font typeface="Crimson Roman Bold" charset="1" panose="02000703000000000000"/>
      <p:regular r:id="rId18"/>
    </p:embeddedFont>
    <p:embeddedFont>
      <p:font typeface="Crimson Roman Italics" charset="1" panose="02000503000000000000"/>
      <p:regular r:id="rId19"/>
    </p:embeddedFont>
    <p:embeddedFont>
      <p:font typeface="Crimson Roman Bold Italics" charset="1" panose="0200070300000000000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slides/slide1.xml" Type="http://schemas.openxmlformats.org/officeDocument/2006/relationships/slide"/><Relationship Id="rId22" Target="slides/slide2.xml" Type="http://schemas.openxmlformats.org/officeDocument/2006/relationships/slide"/><Relationship Id="rId23" Target="slides/slide3.xml" Type="http://schemas.openxmlformats.org/officeDocument/2006/relationships/slide"/><Relationship Id="rId24" Target="slides/slide4.xml" Type="http://schemas.openxmlformats.org/officeDocument/2006/relationships/slide"/><Relationship Id="rId25" Target="slides/slide5.xml" Type="http://schemas.openxmlformats.org/officeDocument/2006/relationships/slide"/><Relationship Id="rId26" Target="slides/slide6.xml" Type="http://schemas.openxmlformats.org/officeDocument/2006/relationships/slide"/><Relationship Id="rId27" Target="slides/slide7.xml" Type="http://schemas.openxmlformats.org/officeDocument/2006/relationships/slide"/><Relationship Id="rId28" Target="slides/slide8.xml" Type="http://schemas.openxmlformats.org/officeDocument/2006/relationships/slide"/><Relationship Id="rId29" Target="slides/slide9.xml" Type="http://schemas.openxmlformats.org/officeDocument/2006/relationships/slide"/><Relationship Id="rId3" Target="viewProps.xml" Type="http://schemas.openxmlformats.org/officeDocument/2006/relationships/viewProps"/><Relationship Id="rId30" Target="slides/slide10.xml" Type="http://schemas.openxmlformats.org/officeDocument/2006/relationships/slide"/><Relationship Id="rId31" Target="slides/slide11.xml" Type="http://schemas.openxmlformats.org/officeDocument/2006/relationships/slide"/><Relationship Id="rId32" Target="slides/slide12.xml" Type="http://schemas.openxmlformats.org/officeDocument/2006/relationships/slide"/><Relationship Id="rId33" Target="slides/slide13.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2.pn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3.pn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s>
</file>

<file path=ppt/slides/slide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2095696" y="1942490"/>
            <a:ext cx="13741008" cy="3835400"/>
          </a:xfrm>
          <a:prstGeom prst="rect">
            <a:avLst/>
          </a:prstGeom>
        </p:spPr>
        <p:txBody>
          <a:bodyPr anchor="t" rtlCol="false" tIns="0" lIns="0" bIns="0" rIns="0">
            <a:spAutoFit/>
          </a:bodyPr>
          <a:lstStyle/>
          <a:p>
            <a:pPr algn="ctr">
              <a:lnSpc>
                <a:spcPts val="13750"/>
              </a:lnSpc>
            </a:pPr>
            <a:r>
              <a:rPr lang="en-US" sz="12500">
                <a:solidFill>
                  <a:srgbClr val="A86D3A"/>
                </a:solidFill>
                <a:latin typeface="Crimson Roman"/>
              </a:rPr>
              <a:t>İLETİŞİM BECERİLERİ</a:t>
            </a:r>
          </a:p>
        </p:txBody>
      </p:sp>
      <p:sp>
        <p:nvSpPr>
          <p:cNvPr name="TextBox 3" id="3"/>
          <p:cNvSpPr txBox="true"/>
          <p:nvPr/>
        </p:nvSpPr>
        <p:spPr>
          <a:xfrm rot="0">
            <a:off x="2095696" y="6429985"/>
            <a:ext cx="13741008" cy="699135"/>
          </a:xfrm>
          <a:prstGeom prst="rect">
            <a:avLst/>
          </a:prstGeom>
        </p:spPr>
        <p:txBody>
          <a:bodyPr anchor="t" rtlCol="false" tIns="0" lIns="0" bIns="0" rIns="0">
            <a:spAutoFit/>
          </a:bodyPr>
          <a:lstStyle/>
          <a:p>
            <a:pPr algn="ctr">
              <a:lnSpc>
                <a:spcPts val="5040"/>
              </a:lnSpc>
              <a:spcBef>
                <a:spcPct val="0"/>
              </a:spcBef>
            </a:pPr>
            <a:r>
              <a:rPr lang="en-US" sz="3600">
                <a:solidFill>
                  <a:srgbClr val="000000"/>
                </a:solidFill>
                <a:latin typeface="Crimson Roman"/>
              </a:rPr>
              <a:t>ORTAOKUL/ LİSE VELİ SUNUMU</a:t>
            </a:r>
          </a:p>
        </p:txBody>
      </p:sp>
      <p:sp>
        <p:nvSpPr>
          <p:cNvPr name="TextBox 4" id="4"/>
          <p:cNvSpPr txBox="true"/>
          <p:nvPr/>
        </p:nvSpPr>
        <p:spPr>
          <a:xfrm rot="0">
            <a:off x="1041400" y="7795870"/>
            <a:ext cx="17246600" cy="1206500"/>
          </a:xfrm>
          <a:prstGeom prst="rect">
            <a:avLst/>
          </a:prstGeom>
        </p:spPr>
        <p:txBody>
          <a:bodyPr anchor="t" rtlCol="false" tIns="0" lIns="0" bIns="0" rIns="0">
            <a:spAutoFit/>
          </a:bodyPr>
          <a:lstStyle/>
          <a:p>
            <a:pPr algn="ctr">
              <a:lnSpc>
                <a:spcPts val="4479"/>
              </a:lnSpc>
              <a:spcBef>
                <a:spcPct val="0"/>
              </a:spcBef>
            </a:pPr>
            <a:r>
              <a:rPr lang="en-US" sz="3199">
                <a:solidFill>
                  <a:srgbClr val="000000"/>
                </a:solidFill>
                <a:latin typeface="Crimson Roman Bold"/>
              </a:rPr>
              <a:t>2023-2024 Eğitim Öğretim yılı “Kilis İl MEM Yerel Hedef İçerik Hazırlama” Komisyonu tarafından hazırlanmıştır.</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2009140"/>
            <a:ext cx="17259300" cy="4639310"/>
          </a:xfrm>
          <a:prstGeom prst="rect">
            <a:avLst/>
          </a:prstGeom>
        </p:spPr>
        <p:txBody>
          <a:bodyPr anchor="t" rtlCol="false" tIns="0" lIns="0" bIns="0" rIns="0">
            <a:spAutoFit/>
          </a:bodyPr>
          <a:lstStyle/>
          <a:p>
            <a:pPr>
              <a:lnSpc>
                <a:spcPts val="4479"/>
              </a:lnSpc>
              <a:spcBef>
                <a:spcPct val="0"/>
              </a:spcBef>
            </a:pPr>
            <a:r>
              <a:rPr lang="en-US" sz="3199">
                <a:solidFill>
                  <a:srgbClr val="A86D3A"/>
                </a:solidFill>
                <a:latin typeface="Crimson Roman Bold"/>
              </a:rPr>
              <a:t>Aile üyeleri birbirlerine yeterince zaman ayırır.</a:t>
            </a:r>
          </a:p>
          <a:p>
            <a:pPr>
              <a:lnSpc>
                <a:spcPts val="4479"/>
              </a:lnSpc>
              <a:spcBef>
                <a:spcPct val="0"/>
              </a:spcBef>
            </a:pPr>
          </a:p>
          <a:p>
            <a:pPr>
              <a:lnSpc>
                <a:spcPts val="4479"/>
              </a:lnSpc>
              <a:spcBef>
                <a:spcPct val="0"/>
              </a:spcBef>
            </a:pPr>
            <a:r>
              <a:rPr lang="en-US" sz="3199">
                <a:solidFill>
                  <a:srgbClr val="A86D3A"/>
                </a:solidFill>
                <a:latin typeface="Crimson Roman Bold"/>
              </a:rPr>
              <a:t>Açık ve doğrudan iletişim kurar. Ne istediğini, ne beklediğini, kendisini üzen ya da sevindiren şeyi, direkt olarak ilgili kişiye iletir. </a:t>
            </a:r>
          </a:p>
          <a:p>
            <a:pPr>
              <a:lnSpc>
                <a:spcPts val="4479"/>
              </a:lnSpc>
              <a:spcBef>
                <a:spcPct val="0"/>
              </a:spcBef>
            </a:pPr>
          </a:p>
          <a:p>
            <a:pPr>
              <a:lnSpc>
                <a:spcPts val="4479"/>
              </a:lnSpc>
              <a:spcBef>
                <a:spcPct val="0"/>
              </a:spcBef>
            </a:pPr>
            <a:r>
              <a:rPr lang="en-US" sz="3199">
                <a:solidFill>
                  <a:srgbClr val="A86D3A"/>
                </a:solidFill>
                <a:latin typeface="Crimson Roman Bold"/>
              </a:rPr>
              <a:t> Sadece kendi istek ve beklentilerini anlatmaz, karşı tarafın ilettiği mesajları da dikkatli bir şekilde dinler. </a:t>
            </a:r>
          </a:p>
          <a:p>
            <a:pPr>
              <a:lnSpc>
                <a:spcPts val="4479"/>
              </a:lnSpc>
              <a:spcBef>
                <a:spcPct val="0"/>
              </a:spcBef>
            </a:pPr>
            <a:r>
              <a:rPr lang="en-US" sz="3199">
                <a:solidFill>
                  <a:srgbClr val="A86D3A"/>
                </a:solidFill>
                <a:latin typeface="Crimson Roman Bold"/>
              </a:rPr>
              <a:t> </a:t>
            </a:r>
          </a:p>
        </p:txBody>
      </p:sp>
      <p:sp>
        <p:nvSpPr>
          <p:cNvPr name="Freeform 3" id="3"/>
          <p:cNvSpPr/>
          <p:nvPr/>
        </p:nvSpPr>
        <p:spPr>
          <a:xfrm flipH="false" flipV="false" rot="0">
            <a:off x="474889" y="4946002"/>
            <a:ext cx="405313" cy="394996"/>
          </a:xfrm>
          <a:custGeom>
            <a:avLst/>
            <a:gdLst/>
            <a:ahLst/>
            <a:cxnLst/>
            <a:rect r="r" b="b" t="t" l="l"/>
            <a:pathLst>
              <a:path h="394996" w="405313">
                <a:moveTo>
                  <a:pt x="0" y="0"/>
                </a:moveTo>
                <a:lnTo>
                  <a:pt x="405313" y="0"/>
                </a:lnTo>
                <a:lnTo>
                  <a:pt x="405313" y="394996"/>
                </a:lnTo>
                <a:lnTo>
                  <a:pt x="0" y="39499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474889" y="2142490"/>
            <a:ext cx="405313" cy="394996"/>
          </a:xfrm>
          <a:custGeom>
            <a:avLst/>
            <a:gdLst/>
            <a:ahLst/>
            <a:cxnLst/>
            <a:rect r="r" b="b" t="t" l="l"/>
            <a:pathLst>
              <a:path h="394996" w="405313">
                <a:moveTo>
                  <a:pt x="0" y="0"/>
                </a:moveTo>
                <a:lnTo>
                  <a:pt x="405313" y="0"/>
                </a:lnTo>
                <a:lnTo>
                  <a:pt x="405313" y="394996"/>
                </a:lnTo>
                <a:lnTo>
                  <a:pt x="0" y="39499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474889" y="3291831"/>
            <a:ext cx="405313" cy="394996"/>
          </a:xfrm>
          <a:custGeom>
            <a:avLst/>
            <a:gdLst/>
            <a:ahLst/>
            <a:cxnLst/>
            <a:rect r="r" b="b" t="t" l="l"/>
            <a:pathLst>
              <a:path h="394996" w="405313">
                <a:moveTo>
                  <a:pt x="0" y="0"/>
                </a:moveTo>
                <a:lnTo>
                  <a:pt x="405313" y="0"/>
                </a:lnTo>
                <a:lnTo>
                  <a:pt x="405313" y="394996"/>
                </a:lnTo>
                <a:lnTo>
                  <a:pt x="0" y="39499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5109613" y="5646170"/>
            <a:ext cx="7662374" cy="4844030"/>
          </a:xfrm>
          <a:custGeom>
            <a:avLst/>
            <a:gdLst/>
            <a:ahLst/>
            <a:cxnLst/>
            <a:rect r="r" b="b" t="t" l="l"/>
            <a:pathLst>
              <a:path h="4844030" w="7662374">
                <a:moveTo>
                  <a:pt x="0" y="0"/>
                </a:moveTo>
                <a:lnTo>
                  <a:pt x="7662374" y="0"/>
                </a:lnTo>
                <a:lnTo>
                  <a:pt x="7662374" y="4844030"/>
                </a:lnTo>
                <a:lnTo>
                  <a:pt x="0" y="4844030"/>
                </a:lnTo>
                <a:lnTo>
                  <a:pt x="0" y="0"/>
                </a:lnTo>
                <a:close/>
              </a:path>
            </a:pathLst>
          </a:custGeom>
          <a:blipFill>
            <a:blip r:embed="rId4"/>
            <a:stretch>
              <a:fillRect l="0" t="0" r="0" b="0"/>
            </a:stretch>
          </a:blipFill>
        </p:spPr>
      </p:sp>
      <p:sp>
        <p:nvSpPr>
          <p:cNvPr name="TextBox 7" id="7"/>
          <p:cNvSpPr txBox="true"/>
          <p:nvPr/>
        </p:nvSpPr>
        <p:spPr>
          <a:xfrm rot="0">
            <a:off x="1561684" y="93028"/>
            <a:ext cx="15222498" cy="1118222"/>
          </a:xfrm>
          <a:prstGeom prst="rect">
            <a:avLst/>
          </a:prstGeom>
        </p:spPr>
        <p:txBody>
          <a:bodyPr anchor="t" rtlCol="false" tIns="0" lIns="0" bIns="0" rIns="0">
            <a:spAutoFit/>
          </a:bodyPr>
          <a:lstStyle/>
          <a:p>
            <a:pPr algn="ctr">
              <a:lnSpc>
                <a:spcPts val="7980"/>
              </a:lnSpc>
            </a:pPr>
            <a:r>
              <a:rPr lang="en-US" sz="5700">
                <a:solidFill>
                  <a:srgbClr val="A86D3A"/>
                </a:solidFill>
                <a:latin typeface="Crimson Roman Bold"/>
              </a:rPr>
              <a:t>AİLE İÇİ SAĞLIKLI İLETİŞİMİN GÖSTERGELERİ</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317208" y="2125345"/>
            <a:ext cx="16970792" cy="5186045"/>
          </a:xfrm>
          <a:prstGeom prst="rect">
            <a:avLst/>
          </a:prstGeom>
        </p:spPr>
        <p:txBody>
          <a:bodyPr anchor="t" rtlCol="false" tIns="0" lIns="0" bIns="0" rIns="0">
            <a:spAutoFit/>
          </a:bodyPr>
          <a:lstStyle/>
          <a:p>
            <a:pPr>
              <a:lnSpc>
                <a:spcPts val="4479"/>
              </a:lnSpc>
              <a:spcBef>
                <a:spcPct val="0"/>
              </a:spcBef>
            </a:pPr>
            <a:r>
              <a:rPr lang="en-US" sz="3199">
                <a:solidFill>
                  <a:srgbClr val="A86D3A"/>
                </a:solidFill>
                <a:latin typeface="Crimson Roman Bold"/>
              </a:rPr>
              <a:t>Anne - baba, çocukla kurduğu iletişimde onun anlayabileceği basit bir dil </a:t>
            </a:r>
            <a:r>
              <a:rPr lang="en-US" sz="3199">
                <a:solidFill>
                  <a:srgbClr val="A86D3A"/>
                </a:solidFill>
                <a:latin typeface="Crimson Roman Bold"/>
              </a:rPr>
              <a:t>kurar.</a:t>
            </a:r>
          </a:p>
          <a:p>
            <a:pPr algn="l">
              <a:lnSpc>
                <a:spcPts val="4479"/>
              </a:lnSpc>
              <a:spcBef>
                <a:spcPct val="0"/>
              </a:spcBef>
            </a:pPr>
          </a:p>
          <a:p>
            <a:pPr>
              <a:lnSpc>
                <a:spcPts val="4479"/>
              </a:lnSpc>
              <a:spcBef>
                <a:spcPct val="0"/>
              </a:spcBef>
            </a:pPr>
            <a:r>
              <a:rPr lang="en-US" sz="3199">
                <a:solidFill>
                  <a:srgbClr val="A86D3A"/>
                </a:solidFill>
                <a:latin typeface="Crimson Roman Bold"/>
              </a:rPr>
              <a:t>İletişim kurarken yüz ifadelerini ve beden hareketlerini göz ardı etmez. </a:t>
            </a:r>
          </a:p>
          <a:p>
            <a:pPr>
              <a:lnSpc>
                <a:spcPts val="4479"/>
              </a:lnSpc>
              <a:spcBef>
                <a:spcPct val="0"/>
              </a:spcBef>
            </a:pPr>
          </a:p>
          <a:p>
            <a:pPr>
              <a:lnSpc>
                <a:spcPts val="4479"/>
              </a:lnSpc>
              <a:spcBef>
                <a:spcPct val="0"/>
              </a:spcBef>
            </a:pPr>
            <a:r>
              <a:rPr lang="en-US" sz="3199">
                <a:solidFill>
                  <a:srgbClr val="A86D3A"/>
                </a:solidFill>
                <a:latin typeface="Crimson Roman Bold"/>
              </a:rPr>
              <a:t>Söylenenlerle, bedenen iletilenler birbiriyle tutarlıdır. </a:t>
            </a:r>
          </a:p>
          <a:p>
            <a:pPr>
              <a:lnSpc>
                <a:spcPts val="4479"/>
              </a:lnSpc>
              <a:spcBef>
                <a:spcPct val="0"/>
              </a:spcBef>
            </a:pPr>
          </a:p>
          <a:p>
            <a:pPr>
              <a:lnSpc>
                <a:spcPts val="4479"/>
              </a:lnSpc>
              <a:spcBef>
                <a:spcPct val="0"/>
              </a:spcBef>
            </a:pPr>
            <a:r>
              <a:rPr lang="en-US" sz="3199">
                <a:solidFill>
                  <a:srgbClr val="A86D3A"/>
                </a:solidFill>
                <a:latin typeface="Crimson Roman Bold"/>
              </a:rPr>
              <a:t> Sorunun ne olduğunu belirlerken olumlu şeylere odaklanır. </a:t>
            </a:r>
          </a:p>
          <a:p>
            <a:pPr>
              <a:lnSpc>
                <a:spcPts val="4479"/>
              </a:lnSpc>
              <a:spcBef>
                <a:spcPct val="0"/>
              </a:spcBef>
            </a:pPr>
          </a:p>
          <a:p>
            <a:pPr>
              <a:lnSpc>
                <a:spcPts val="4479"/>
              </a:lnSpc>
              <a:spcBef>
                <a:spcPct val="0"/>
              </a:spcBef>
            </a:pPr>
            <a:r>
              <a:rPr lang="en-US" sz="3199">
                <a:solidFill>
                  <a:srgbClr val="A86D3A"/>
                </a:solidFill>
                <a:latin typeface="Crimson Roman Bold"/>
              </a:rPr>
              <a:t>Kendi kızgınlığınızı kontrol eder, çocuğu öfke ile terbiye etmez.</a:t>
            </a:r>
          </a:p>
        </p:txBody>
      </p:sp>
      <p:sp>
        <p:nvSpPr>
          <p:cNvPr name="Freeform 3" id="3"/>
          <p:cNvSpPr/>
          <p:nvPr/>
        </p:nvSpPr>
        <p:spPr>
          <a:xfrm flipH="false" flipV="false" rot="0">
            <a:off x="677545" y="3340100"/>
            <a:ext cx="405313" cy="394996"/>
          </a:xfrm>
          <a:custGeom>
            <a:avLst/>
            <a:gdLst/>
            <a:ahLst/>
            <a:cxnLst/>
            <a:rect r="r" b="b" t="t" l="l"/>
            <a:pathLst>
              <a:path h="394996" w="405313">
                <a:moveTo>
                  <a:pt x="0" y="0"/>
                </a:moveTo>
                <a:lnTo>
                  <a:pt x="405313" y="0"/>
                </a:lnTo>
                <a:lnTo>
                  <a:pt x="405313" y="394996"/>
                </a:lnTo>
                <a:lnTo>
                  <a:pt x="0" y="39499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623387" y="4420896"/>
            <a:ext cx="405313" cy="394996"/>
          </a:xfrm>
          <a:custGeom>
            <a:avLst/>
            <a:gdLst/>
            <a:ahLst/>
            <a:cxnLst/>
            <a:rect r="r" b="b" t="t" l="l"/>
            <a:pathLst>
              <a:path h="394996" w="405313">
                <a:moveTo>
                  <a:pt x="0" y="0"/>
                </a:moveTo>
                <a:lnTo>
                  <a:pt x="405313" y="0"/>
                </a:lnTo>
                <a:lnTo>
                  <a:pt x="405313" y="394996"/>
                </a:lnTo>
                <a:lnTo>
                  <a:pt x="0" y="39499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677545" y="2258695"/>
            <a:ext cx="405313" cy="394996"/>
          </a:xfrm>
          <a:custGeom>
            <a:avLst/>
            <a:gdLst/>
            <a:ahLst/>
            <a:cxnLst/>
            <a:rect r="r" b="b" t="t" l="l"/>
            <a:pathLst>
              <a:path h="394996" w="405313">
                <a:moveTo>
                  <a:pt x="0" y="0"/>
                </a:moveTo>
                <a:lnTo>
                  <a:pt x="405313" y="0"/>
                </a:lnTo>
                <a:lnTo>
                  <a:pt x="405313" y="394996"/>
                </a:lnTo>
                <a:lnTo>
                  <a:pt x="0" y="39499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573130" y="6734888"/>
            <a:ext cx="405313" cy="394996"/>
          </a:xfrm>
          <a:custGeom>
            <a:avLst/>
            <a:gdLst/>
            <a:ahLst/>
            <a:cxnLst/>
            <a:rect r="r" b="b" t="t" l="l"/>
            <a:pathLst>
              <a:path h="394996" w="405313">
                <a:moveTo>
                  <a:pt x="0" y="0"/>
                </a:moveTo>
                <a:lnTo>
                  <a:pt x="405313" y="0"/>
                </a:lnTo>
                <a:lnTo>
                  <a:pt x="405313" y="394996"/>
                </a:lnTo>
                <a:lnTo>
                  <a:pt x="0" y="39499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573130" y="5654092"/>
            <a:ext cx="405313" cy="394996"/>
          </a:xfrm>
          <a:custGeom>
            <a:avLst/>
            <a:gdLst/>
            <a:ahLst/>
            <a:cxnLst/>
            <a:rect r="r" b="b" t="t" l="l"/>
            <a:pathLst>
              <a:path h="394996" w="405313">
                <a:moveTo>
                  <a:pt x="0" y="0"/>
                </a:moveTo>
                <a:lnTo>
                  <a:pt x="405313" y="0"/>
                </a:lnTo>
                <a:lnTo>
                  <a:pt x="405313" y="394996"/>
                </a:lnTo>
                <a:lnTo>
                  <a:pt x="0" y="39499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2078175" y="4815892"/>
            <a:ext cx="6413025" cy="5616051"/>
          </a:xfrm>
          <a:custGeom>
            <a:avLst/>
            <a:gdLst/>
            <a:ahLst/>
            <a:cxnLst/>
            <a:rect r="r" b="b" t="t" l="l"/>
            <a:pathLst>
              <a:path h="5616051" w="6413025">
                <a:moveTo>
                  <a:pt x="0" y="0"/>
                </a:moveTo>
                <a:lnTo>
                  <a:pt x="6413025" y="0"/>
                </a:lnTo>
                <a:lnTo>
                  <a:pt x="6413025" y="5616051"/>
                </a:lnTo>
                <a:lnTo>
                  <a:pt x="0" y="5616051"/>
                </a:lnTo>
                <a:lnTo>
                  <a:pt x="0" y="0"/>
                </a:lnTo>
                <a:close/>
              </a:path>
            </a:pathLst>
          </a:custGeom>
          <a:blipFill>
            <a:blip r:embed="rId4"/>
            <a:stretch>
              <a:fillRect l="0" t="-50770" r="0" b="-50770"/>
            </a:stretch>
          </a:blipFill>
        </p:spPr>
      </p:sp>
      <p:sp>
        <p:nvSpPr>
          <p:cNvPr name="TextBox 9" id="9"/>
          <p:cNvSpPr txBox="true"/>
          <p:nvPr/>
        </p:nvSpPr>
        <p:spPr>
          <a:xfrm rot="0">
            <a:off x="1561684" y="93028"/>
            <a:ext cx="15222498" cy="1118222"/>
          </a:xfrm>
          <a:prstGeom prst="rect">
            <a:avLst/>
          </a:prstGeom>
        </p:spPr>
        <p:txBody>
          <a:bodyPr anchor="t" rtlCol="false" tIns="0" lIns="0" bIns="0" rIns="0">
            <a:spAutoFit/>
          </a:bodyPr>
          <a:lstStyle/>
          <a:p>
            <a:pPr algn="ctr">
              <a:lnSpc>
                <a:spcPts val="7980"/>
              </a:lnSpc>
            </a:pPr>
            <a:r>
              <a:rPr lang="en-US" sz="5700">
                <a:solidFill>
                  <a:srgbClr val="A86D3A"/>
                </a:solidFill>
                <a:latin typeface="Crimson Roman Bold"/>
              </a:rPr>
              <a:t>AİLE İÇİ SAĞLIKLI İLETİŞİMİN GÖSTERGELERİ</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116221" y="3846886"/>
            <a:ext cx="9113369" cy="6440114"/>
          </a:xfrm>
          <a:custGeom>
            <a:avLst/>
            <a:gdLst/>
            <a:ahLst/>
            <a:cxnLst/>
            <a:rect r="r" b="b" t="t" l="l"/>
            <a:pathLst>
              <a:path h="6440114" w="9113369">
                <a:moveTo>
                  <a:pt x="0" y="0"/>
                </a:moveTo>
                <a:lnTo>
                  <a:pt x="9113369" y="0"/>
                </a:lnTo>
                <a:lnTo>
                  <a:pt x="9113369" y="6440114"/>
                </a:lnTo>
                <a:lnTo>
                  <a:pt x="0" y="6440114"/>
                </a:lnTo>
                <a:lnTo>
                  <a:pt x="0" y="0"/>
                </a:lnTo>
                <a:close/>
              </a:path>
            </a:pathLst>
          </a:custGeom>
          <a:blipFill>
            <a:blip r:embed="rId2"/>
            <a:stretch>
              <a:fillRect l="0" t="0" r="0" b="0"/>
            </a:stretch>
          </a:blipFill>
        </p:spPr>
      </p:sp>
      <p:grpSp>
        <p:nvGrpSpPr>
          <p:cNvPr name="Group 3" id="3"/>
          <p:cNvGrpSpPr/>
          <p:nvPr/>
        </p:nvGrpSpPr>
        <p:grpSpPr>
          <a:xfrm rot="0">
            <a:off x="1917926" y="1028700"/>
            <a:ext cx="13509958" cy="3056447"/>
            <a:chOff x="0" y="0"/>
            <a:chExt cx="18013277" cy="4075263"/>
          </a:xfrm>
        </p:grpSpPr>
        <p:sp>
          <p:nvSpPr>
            <p:cNvPr name="TextBox 4" id="4"/>
            <p:cNvSpPr txBox="true"/>
            <p:nvPr/>
          </p:nvSpPr>
          <p:spPr>
            <a:xfrm rot="0">
              <a:off x="0" y="2366900"/>
              <a:ext cx="18013277" cy="1708363"/>
            </a:xfrm>
            <a:prstGeom prst="rect">
              <a:avLst/>
            </a:prstGeom>
          </p:spPr>
          <p:txBody>
            <a:bodyPr anchor="t" rtlCol="false" tIns="0" lIns="0" bIns="0" rIns="0">
              <a:spAutoFit/>
            </a:bodyPr>
            <a:lstStyle/>
            <a:p>
              <a:pPr algn="ctr">
                <a:lnSpc>
                  <a:spcPts val="10281"/>
                </a:lnSpc>
              </a:pPr>
              <a:r>
                <a:rPr lang="en-US" sz="8224" spc="411">
                  <a:solidFill>
                    <a:srgbClr val="A86D3A"/>
                  </a:solidFill>
                  <a:latin typeface="League Spartan"/>
                </a:rPr>
                <a:t>TEŞEKKÜRLER</a:t>
              </a:r>
            </a:p>
          </p:txBody>
        </p:sp>
        <p:sp>
          <p:nvSpPr>
            <p:cNvPr name="TextBox 5" id="5"/>
            <p:cNvSpPr txBox="true"/>
            <p:nvPr/>
          </p:nvSpPr>
          <p:spPr>
            <a:xfrm rot="0">
              <a:off x="0" y="114300"/>
              <a:ext cx="18013277" cy="1962770"/>
            </a:xfrm>
            <a:prstGeom prst="rect">
              <a:avLst/>
            </a:prstGeom>
          </p:spPr>
          <p:txBody>
            <a:bodyPr anchor="t" rtlCol="false" tIns="0" lIns="0" bIns="0" rIns="0">
              <a:spAutoFit/>
            </a:bodyPr>
            <a:lstStyle/>
            <a:p>
              <a:pPr algn="ctr">
                <a:lnSpc>
                  <a:spcPts val="10788"/>
                </a:lnSpc>
              </a:pPr>
              <a:r>
                <a:rPr lang="en-US" sz="10274">
                  <a:solidFill>
                    <a:srgbClr val="A86D3A"/>
                  </a:solidFill>
                  <a:latin typeface="Selima"/>
                </a:rPr>
                <a:t>DİNLEDİĞİNİZ İÇİN</a:t>
              </a:r>
            </a:p>
          </p:txBody>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303421" y="1969351"/>
            <a:ext cx="12087558" cy="7770697"/>
            <a:chOff x="0" y="0"/>
            <a:chExt cx="16116744" cy="10360930"/>
          </a:xfrm>
        </p:grpSpPr>
        <p:sp>
          <p:nvSpPr>
            <p:cNvPr name="TextBox 3" id="3"/>
            <p:cNvSpPr txBox="true"/>
            <p:nvPr/>
          </p:nvSpPr>
          <p:spPr>
            <a:xfrm rot="0">
              <a:off x="0" y="3283855"/>
              <a:ext cx="16116744" cy="7077075"/>
            </a:xfrm>
            <a:prstGeom prst="rect">
              <a:avLst/>
            </a:prstGeom>
          </p:spPr>
          <p:txBody>
            <a:bodyPr anchor="t" rtlCol="false" tIns="0" lIns="0" bIns="0" rIns="0">
              <a:spAutoFit/>
            </a:bodyPr>
            <a:lstStyle/>
            <a:p>
              <a:pPr algn="ctr">
                <a:lnSpc>
                  <a:spcPts val="7031"/>
                </a:lnSpc>
              </a:pPr>
            </a:p>
            <a:p>
              <a:pPr algn="ctr">
                <a:lnSpc>
                  <a:spcPts val="7031"/>
                </a:lnSpc>
              </a:pPr>
              <a:r>
                <a:rPr lang="en-US" sz="5625" spc="281">
                  <a:solidFill>
                    <a:srgbClr val="A86D3A"/>
                  </a:solidFill>
                  <a:latin typeface="Crafty Girls"/>
                </a:rPr>
                <a:t>EBRU ELMAS</a:t>
              </a:r>
            </a:p>
            <a:p>
              <a:pPr algn="ctr">
                <a:lnSpc>
                  <a:spcPts val="7031"/>
                </a:lnSpc>
              </a:pPr>
              <a:r>
                <a:rPr lang="en-US" sz="5625" spc="281">
                  <a:solidFill>
                    <a:srgbClr val="A86D3A"/>
                  </a:solidFill>
                  <a:latin typeface="Crafty Girls"/>
                </a:rPr>
                <a:t>ECEM ERGÜLEN</a:t>
              </a:r>
            </a:p>
            <a:p>
              <a:pPr algn="ctr">
                <a:lnSpc>
                  <a:spcPts val="7031"/>
                </a:lnSpc>
              </a:pPr>
              <a:r>
                <a:rPr lang="en-US" sz="5625" spc="281">
                  <a:solidFill>
                    <a:srgbClr val="A86D3A"/>
                  </a:solidFill>
                  <a:latin typeface="Crafty Girls"/>
                </a:rPr>
                <a:t>VAKIF DOKUMACI</a:t>
              </a:r>
            </a:p>
            <a:p>
              <a:pPr algn="ctr">
                <a:lnSpc>
                  <a:spcPts val="7031"/>
                </a:lnSpc>
              </a:pPr>
              <a:r>
                <a:rPr lang="en-US" sz="5625" spc="281">
                  <a:solidFill>
                    <a:srgbClr val="A86D3A"/>
                  </a:solidFill>
                  <a:latin typeface="Crafty Girls"/>
                </a:rPr>
                <a:t>YUSUF YAMAKOĞLU</a:t>
              </a:r>
            </a:p>
            <a:p>
              <a:pPr algn="ctr">
                <a:lnSpc>
                  <a:spcPts val="7031"/>
                </a:lnSpc>
              </a:pPr>
              <a:r>
                <a:rPr lang="en-US" sz="5625" spc="281">
                  <a:solidFill>
                    <a:srgbClr val="A86D3A"/>
                  </a:solidFill>
                  <a:latin typeface="Crafty Girls"/>
                </a:rPr>
                <a:t>ZEYNEP DUMAN</a:t>
              </a:r>
            </a:p>
          </p:txBody>
        </p:sp>
        <p:sp>
          <p:nvSpPr>
            <p:cNvPr name="TextBox 4" id="4"/>
            <p:cNvSpPr txBox="true"/>
            <p:nvPr/>
          </p:nvSpPr>
          <p:spPr>
            <a:xfrm rot="0">
              <a:off x="0" y="85725"/>
              <a:ext cx="16116744" cy="2908300"/>
            </a:xfrm>
            <a:prstGeom prst="rect">
              <a:avLst/>
            </a:prstGeom>
          </p:spPr>
          <p:txBody>
            <a:bodyPr anchor="t" rtlCol="false" tIns="0" lIns="0" bIns="0" rIns="0">
              <a:spAutoFit/>
            </a:bodyPr>
            <a:lstStyle/>
            <a:p>
              <a:pPr algn="ctr">
                <a:lnSpc>
                  <a:spcPts val="8268"/>
                </a:lnSpc>
              </a:pPr>
              <a:r>
                <a:rPr lang="en-US" sz="7875">
                  <a:solidFill>
                    <a:srgbClr val="000000"/>
                  </a:solidFill>
                  <a:latin typeface="Selima"/>
                </a:rPr>
                <a:t>KİLİS İL MEM YEREL HEDEF İÇERİK HAZIRLAMA KOMİSYONU</a:t>
              </a:r>
            </a:p>
          </p:txBody>
        </p:sp>
      </p:grpSp>
      <p:sp>
        <p:nvSpPr>
          <p:cNvPr name="Freeform 5" id="5"/>
          <p:cNvSpPr/>
          <p:nvPr/>
        </p:nvSpPr>
        <p:spPr>
          <a:xfrm flipH="false" flipV="false" rot="0">
            <a:off x="77621" y="267551"/>
            <a:ext cx="3403600" cy="3403600"/>
          </a:xfrm>
          <a:custGeom>
            <a:avLst/>
            <a:gdLst/>
            <a:ahLst/>
            <a:cxnLst/>
            <a:rect r="r" b="b" t="t" l="l"/>
            <a:pathLst>
              <a:path h="3403600" w="3403600">
                <a:moveTo>
                  <a:pt x="0" y="0"/>
                </a:moveTo>
                <a:lnTo>
                  <a:pt x="3403600" y="0"/>
                </a:lnTo>
                <a:lnTo>
                  <a:pt x="3403600" y="3403600"/>
                </a:lnTo>
                <a:lnTo>
                  <a:pt x="0" y="3403600"/>
                </a:lnTo>
                <a:lnTo>
                  <a:pt x="0" y="0"/>
                </a:lnTo>
                <a:close/>
              </a:path>
            </a:pathLst>
          </a:custGeom>
          <a:blipFill>
            <a:blip r:embed="rId2"/>
            <a:stretch>
              <a:fillRect l="0" t="0" r="0" b="0"/>
            </a:stretch>
          </a:blipFill>
        </p:spPr>
      </p:sp>
      <p:sp>
        <p:nvSpPr>
          <p:cNvPr name="Freeform 6" id="6"/>
          <p:cNvSpPr/>
          <p:nvPr/>
        </p:nvSpPr>
        <p:spPr>
          <a:xfrm flipH="false" flipV="false" rot="0">
            <a:off x="14249342" y="6235642"/>
            <a:ext cx="4216517" cy="4216517"/>
          </a:xfrm>
          <a:custGeom>
            <a:avLst/>
            <a:gdLst/>
            <a:ahLst/>
            <a:cxnLst/>
            <a:rect r="r" b="b" t="t" l="l"/>
            <a:pathLst>
              <a:path h="4216517" w="4216517">
                <a:moveTo>
                  <a:pt x="0" y="0"/>
                </a:moveTo>
                <a:lnTo>
                  <a:pt x="4216516" y="0"/>
                </a:lnTo>
                <a:lnTo>
                  <a:pt x="4216516" y="4216516"/>
                </a:lnTo>
                <a:lnTo>
                  <a:pt x="0" y="4216516"/>
                </a:lnTo>
                <a:lnTo>
                  <a:pt x="0" y="0"/>
                </a:lnTo>
                <a:close/>
              </a:path>
            </a:pathLst>
          </a:custGeom>
          <a:blipFill>
            <a:blip r:embed="rId3"/>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041379" y="1497302"/>
            <a:ext cx="12205242" cy="1331328"/>
          </a:xfrm>
          <a:prstGeom prst="rect">
            <a:avLst/>
          </a:prstGeom>
        </p:spPr>
        <p:txBody>
          <a:bodyPr anchor="t" rtlCol="false" tIns="0" lIns="0" bIns="0" rIns="0">
            <a:spAutoFit/>
          </a:bodyPr>
          <a:lstStyle/>
          <a:p>
            <a:pPr algn="ctr" marL="0" indent="0" lvl="0">
              <a:lnSpc>
                <a:spcPts val="8726"/>
              </a:lnSpc>
            </a:pPr>
            <a:r>
              <a:rPr lang="en-US" sz="7933">
                <a:solidFill>
                  <a:srgbClr val="A86D3A"/>
                </a:solidFill>
                <a:latin typeface="Crimson Roman"/>
              </a:rPr>
              <a:t>SUNUM İÇERİĞİ</a:t>
            </a:r>
          </a:p>
        </p:txBody>
      </p:sp>
      <p:sp>
        <p:nvSpPr>
          <p:cNvPr name="TextBox 3" id="3"/>
          <p:cNvSpPr txBox="true"/>
          <p:nvPr/>
        </p:nvSpPr>
        <p:spPr>
          <a:xfrm rot="0">
            <a:off x="1553847" y="6366354"/>
            <a:ext cx="4182924" cy="614045"/>
          </a:xfrm>
          <a:prstGeom prst="rect">
            <a:avLst/>
          </a:prstGeom>
        </p:spPr>
        <p:txBody>
          <a:bodyPr anchor="t" rtlCol="false" tIns="0" lIns="0" bIns="0" rIns="0">
            <a:spAutoFit/>
          </a:bodyPr>
          <a:lstStyle/>
          <a:p>
            <a:pPr>
              <a:lnSpc>
                <a:spcPts val="4479"/>
              </a:lnSpc>
              <a:spcBef>
                <a:spcPct val="0"/>
              </a:spcBef>
            </a:pPr>
            <a:r>
              <a:rPr lang="en-US" sz="3199">
                <a:solidFill>
                  <a:srgbClr val="000000"/>
                </a:solidFill>
                <a:latin typeface="Crimson Roman"/>
              </a:rPr>
              <a:t>02 İLETİŞİM TÜRLERİ</a:t>
            </a:r>
          </a:p>
        </p:txBody>
      </p:sp>
      <p:sp>
        <p:nvSpPr>
          <p:cNvPr name="TextBox 4" id="4"/>
          <p:cNvSpPr txBox="true"/>
          <p:nvPr/>
        </p:nvSpPr>
        <p:spPr>
          <a:xfrm rot="0">
            <a:off x="1668147" y="4856920"/>
            <a:ext cx="3954324" cy="561975"/>
          </a:xfrm>
          <a:prstGeom prst="rect">
            <a:avLst/>
          </a:prstGeom>
        </p:spPr>
        <p:txBody>
          <a:bodyPr anchor="t" rtlCol="false" tIns="0" lIns="0" bIns="0" rIns="0">
            <a:spAutoFit/>
          </a:bodyPr>
          <a:lstStyle/>
          <a:p>
            <a:pPr>
              <a:lnSpc>
                <a:spcPts val="3840"/>
              </a:lnSpc>
            </a:pPr>
            <a:r>
              <a:rPr lang="en-US" sz="3200">
                <a:solidFill>
                  <a:srgbClr val="000000"/>
                </a:solidFill>
                <a:latin typeface="Crimson Roman"/>
              </a:rPr>
              <a:t>01  İLETİŞİM NEDİR ?</a:t>
            </a:r>
          </a:p>
        </p:txBody>
      </p:sp>
      <p:sp>
        <p:nvSpPr>
          <p:cNvPr name="Freeform 5" id="5"/>
          <p:cNvSpPr/>
          <p:nvPr/>
        </p:nvSpPr>
        <p:spPr>
          <a:xfrm flipH="false" flipV="false" rot="0">
            <a:off x="564967" y="4978509"/>
            <a:ext cx="405313" cy="394996"/>
          </a:xfrm>
          <a:custGeom>
            <a:avLst/>
            <a:gdLst/>
            <a:ahLst/>
            <a:cxnLst/>
            <a:rect r="r" b="b" t="t" l="l"/>
            <a:pathLst>
              <a:path h="394996" w="405313">
                <a:moveTo>
                  <a:pt x="0" y="0"/>
                </a:moveTo>
                <a:lnTo>
                  <a:pt x="405314" y="0"/>
                </a:lnTo>
                <a:lnTo>
                  <a:pt x="405314" y="394996"/>
                </a:lnTo>
                <a:lnTo>
                  <a:pt x="0" y="39499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7291729" y="6254555"/>
            <a:ext cx="5902010" cy="614045"/>
          </a:xfrm>
          <a:prstGeom prst="rect">
            <a:avLst/>
          </a:prstGeom>
        </p:spPr>
        <p:txBody>
          <a:bodyPr anchor="t" rtlCol="false" tIns="0" lIns="0" bIns="0" rIns="0">
            <a:spAutoFit/>
          </a:bodyPr>
          <a:lstStyle/>
          <a:p>
            <a:pPr>
              <a:lnSpc>
                <a:spcPts val="4479"/>
              </a:lnSpc>
              <a:spcBef>
                <a:spcPct val="0"/>
              </a:spcBef>
            </a:pPr>
            <a:r>
              <a:rPr lang="en-US" sz="3199">
                <a:solidFill>
                  <a:srgbClr val="000000"/>
                </a:solidFill>
                <a:latin typeface="Crimson Roman"/>
              </a:rPr>
              <a:t>04 ETKİLİ İLETİŞİM YOLLARI</a:t>
            </a:r>
          </a:p>
        </p:txBody>
      </p:sp>
      <p:sp>
        <p:nvSpPr>
          <p:cNvPr name="TextBox 7" id="7"/>
          <p:cNvSpPr txBox="true"/>
          <p:nvPr/>
        </p:nvSpPr>
        <p:spPr>
          <a:xfrm rot="0">
            <a:off x="7291729" y="4811530"/>
            <a:ext cx="4709297" cy="561975"/>
          </a:xfrm>
          <a:prstGeom prst="rect">
            <a:avLst/>
          </a:prstGeom>
        </p:spPr>
        <p:txBody>
          <a:bodyPr anchor="t" rtlCol="false" tIns="0" lIns="0" bIns="0" rIns="0">
            <a:spAutoFit/>
          </a:bodyPr>
          <a:lstStyle/>
          <a:p>
            <a:pPr>
              <a:lnSpc>
                <a:spcPts val="3840"/>
              </a:lnSpc>
            </a:pPr>
            <a:r>
              <a:rPr lang="en-US" sz="3200">
                <a:solidFill>
                  <a:srgbClr val="000000"/>
                </a:solidFill>
                <a:latin typeface="Crimson Roman"/>
              </a:rPr>
              <a:t>03 İLETİŞİM ENGELLERİ</a:t>
            </a:r>
          </a:p>
        </p:txBody>
      </p:sp>
      <p:sp>
        <p:nvSpPr>
          <p:cNvPr name="Freeform 8" id="8"/>
          <p:cNvSpPr/>
          <p:nvPr/>
        </p:nvSpPr>
        <p:spPr>
          <a:xfrm flipH="false" flipV="false" rot="0">
            <a:off x="6317796" y="4887730"/>
            <a:ext cx="405313" cy="394996"/>
          </a:xfrm>
          <a:custGeom>
            <a:avLst/>
            <a:gdLst/>
            <a:ahLst/>
            <a:cxnLst/>
            <a:rect r="r" b="b" t="t" l="l"/>
            <a:pathLst>
              <a:path h="394996" w="405313">
                <a:moveTo>
                  <a:pt x="0" y="0"/>
                </a:moveTo>
                <a:lnTo>
                  <a:pt x="405314" y="0"/>
                </a:lnTo>
                <a:lnTo>
                  <a:pt x="405314" y="394996"/>
                </a:lnTo>
                <a:lnTo>
                  <a:pt x="0" y="39499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12911276" y="4787426"/>
            <a:ext cx="5376724" cy="914400"/>
          </a:xfrm>
          <a:prstGeom prst="rect">
            <a:avLst/>
          </a:prstGeom>
        </p:spPr>
        <p:txBody>
          <a:bodyPr anchor="t" rtlCol="false" tIns="0" lIns="0" bIns="0" rIns="0">
            <a:spAutoFit/>
          </a:bodyPr>
          <a:lstStyle/>
          <a:p>
            <a:pPr>
              <a:lnSpc>
                <a:spcPts val="3360"/>
              </a:lnSpc>
            </a:pPr>
            <a:r>
              <a:rPr lang="en-US" sz="2800">
                <a:solidFill>
                  <a:srgbClr val="000000"/>
                </a:solidFill>
                <a:latin typeface="Crimson Roman"/>
              </a:rPr>
              <a:t>05 AİLE İÇİ SAĞLIKLI İLETİŞİMİN GÖSTERGELERİ</a:t>
            </a:r>
          </a:p>
        </p:txBody>
      </p:sp>
      <p:sp>
        <p:nvSpPr>
          <p:cNvPr name="Freeform 10" id="10"/>
          <p:cNvSpPr/>
          <p:nvPr/>
        </p:nvSpPr>
        <p:spPr>
          <a:xfrm flipH="false" flipV="false" rot="0">
            <a:off x="12286776" y="4887730"/>
            <a:ext cx="405313" cy="394996"/>
          </a:xfrm>
          <a:custGeom>
            <a:avLst/>
            <a:gdLst/>
            <a:ahLst/>
            <a:cxnLst/>
            <a:rect r="r" b="b" t="t" l="l"/>
            <a:pathLst>
              <a:path h="394996" w="405313">
                <a:moveTo>
                  <a:pt x="0" y="0"/>
                </a:moveTo>
                <a:lnTo>
                  <a:pt x="405313" y="0"/>
                </a:lnTo>
                <a:lnTo>
                  <a:pt x="405313" y="394996"/>
                </a:lnTo>
                <a:lnTo>
                  <a:pt x="0" y="39499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564967" y="6585403"/>
            <a:ext cx="405313" cy="394996"/>
          </a:xfrm>
          <a:custGeom>
            <a:avLst/>
            <a:gdLst/>
            <a:ahLst/>
            <a:cxnLst/>
            <a:rect r="r" b="b" t="t" l="l"/>
            <a:pathLst>
              <a:path h="394996" w="405313">
                <a:moveTo>
                  <a:pt x="0" y="0"/>
                </a:moveTo>
                <a:lnTo>
                  <a:pt x="405314" y="0"/>
                </a:lnTo>
                <a:lnTo>
                  <a:pt x="405314" y="394996"/>
                </a:lnTo>
                <a:lnTo>
                  <a:pt x="0" y="39499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6317796" y="6430754"/>
            <a:ext cx="405313" cy="394996"/>
          </a:xfrm>
          <a:custGeom>
            <a:avLst/>
            <a:gdLst/>
            <a:ahLst/>
            <a:cxnLst/>
            <a:rect r="r" b="b" t="t" l="l"/>
            <a:pathLst>
              <a:path h="394996" w="405313">
                <a:moveTo>
                  <a:pt x="0" y="0"/>
                </a:moveTo>
                <a:lnTo>
                  <a:pt x="405314" y="0"/>
                </a:lnTo>
                <a:lnTo>
                  <a:pt x="405314" y="394996"/>
                </a:lnTo>
                <a:lnTo>
                  <a:pt x="0" y="39499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4331101"/>
            <a:ext cx="18288000" cy="5955899"/>
          </a:xfrm>
          <a:custGeom>
            <a:avLst/>
            <a:gdLst/>
            <a:ahLst/>
            <a:cxnLst/>
            <a:rect r="r" b="b" t="t" l="l"/>
            <a:pathLst>
              <a:path h="5955899" w="18288000">
                <a:moveTo>
                  <a:pt x="0" y="0"/>
                </a:moveTo>
                <a:lnTo>
                  <a:pt x="18288000" y="0"/>
                </a:lnTo>
                <a:lnTo>
                  <a:pt x="18288000" y="5955899"/>
                </a:lnTo>
                <a:lnTo>
                  <a:pt x="0" y="5955899"/>
                </a:lnTo>
                <a:lnTo>
                  <a:pt x="0" y="0"/>
                </a:lnTo>
                <a:close/>
              </a:path>
            </a:pathLst>
          </a:custGeom>
          <a:blipFill>
            <a:blip r:embed="rId2"/>
            <a:stretch>
              <a:fillRect l="0" t="-807" r="0" b="-5455"/>
            </a:stretch>
          </a:blipFill>
        </p:spPr>
      </p:sp>
      <p:sp>
        <p:nvSpPr>
          <p:cNvPr name="TextBox 3" id="3"/>
          <p:cNvSpPr txBox="true"/>
          <p:nvPr/>
        </p:nvSpPr>
        <p:spPr>
          <a:xfrm rot="0">
            <a:off x="4844779" y="904875"/>
            <a:ext cx="9409428" cy="1339850"/>
          </a:xfrm>
          <a:prstGeom prst="rect">
            <a:avLst/>
          </a:prstGeom>
        </p:spPr>
        <p:txBody>
          <a:bodyPr anchor="t" rtlCol="false" tIns="0" lIns="0" bIns="0" rIns="0">
            <a:spAutoFit/>
          </a:bodyPr>
          <a:lstStyle/>
          <a:p>
            <a:pPr>
              <a:lnSpc>
                <a:spcPts val="8800"/>
              </a:lnSpc>
            </a:pPr>
            <a:r>
              <a:rPr lang="en-US" sz="8000">
                <a:solidFill>
                  <a:srgbClr val="A86D3A"/>
                </a:solidFill>
                <a:latin typeface="Crimson Roman"/>
              </a:rPr>
              <a:t>İLETİŞİM NEDİR ?</a:t>
            </a:r>
          </a:p>
        </p:txBody>
      </p:sp>
      <p:sp>
        <p:nvSpPr>
          <p:cNvPr name="TextBox 4" id="4"/>
          <p:cNvSpPr txBox="true"/>
          <p:nvPr/>
        </p:nvSpPr>
        <p:spPr>
          <a:xfrm rot="0">
            <a:off x="1028700" y="2556276"/>
            <a:ext cx="16115028" cy="1802130"/>
          </a:xfrm>
          <a:prstGeom prst="rect">
            <a:avLst/>
          </a:prstGeom>
        </p:spPr>
        <p:txBody>
          <a:bodyPr anchor="t" rtlCol="false" tIns="0" lIns="0" bIns="0" rIns="0">
            <a:spAutoFit/>
          </a:bodyPr>
          <a:lstStyle/>
          <a:p>
            <a:pPr algn="l" marL="0" indent="0" lvl="0">
              <a:lnSpc>
                <a:spcPts val="4619"/>
              </a:lnSpc>
              <a:spcBef>
                <a:spcPct val="0"/>
              </a:spcBef>
            </a:pPr>
            <a:r>
              <a:rPr lang="en-US" sz="3299">
                <a:solidFill>
                  <a:srgbClr val="000000"/>
                </a:solidFill>
                <a:latin typeface="Crimson Roman"/>
              </a:rPr>
              <a:t>Bir bilgiyi, bir ihtiyacı, bir duyguyu karşımızdaki kişiye iletmek ve ondan bir tepki almaktır. İletişim çift yönlüdür. Bu bilgiyi gönderen konuşmacı, alan da dinleyicidir. Bir konuşma sırasında bu roller sürekli değişir.</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26043" y="2598860"/>
            <a:ext cx="405313" cy="394996"/>
          </a:xfrm>
          <a:custGeom>
            <a:avLst/>
            <a:gdLst/>
            <a:ahLst/>
            <a:cxnLst/>
            <a:rect r="r" b="b" t="t" l="l"/>
            <a:pathLst>
              <a:path h="394996" w="405313">
                <a:moveTo>
                  <a:pt x="0" y="0"/>
                </a:moveTo>
                <a:lnTo>
                  <a:pt x="405314" y="0"/>
                </a:lnTo>
                <a:lnTo>
                  <a:pt x="405314" y="394996"/>
                </a:lnTo>
                <a:lnTo>
                  <a:pt x="0" y="39499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826043" y="3711048"/>
            <a:ext cx="405313" cy="394996"/>
          </a:xfrm>
          <a:custGeom>
            <a:avLst/>
            <a:gdLst/>
            <a:ahLst/>
            <a:cxnLst/>
            <a:rect r="r" b="b" t="t" l="l"/>
            <a:pathLst>
              <a:path h="394996" w="405313">
                <a:moveTo>
                  <a:pt x="0" y="0"/>
                </a:moveTo>
                <a:lnTo>
                  <a:pt x="405314" y="0"/>
                </a:lnTo>
                <a:lnTo>
                  <a:pt x="405314" y="394996"/>
                </a:lnTo>
                <a:lnTo>
                  <a:pt x="0" y="39499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826043" y="4635647"/>
            <a:ext cx="405313" cy="394996"/>
          </a:xfrm>
          <a:custGeom>
            <a:avLst/>
            <a:gdLst/>
            <a:ahLst/>
            <a:cxnLst/>
            <a:rect r="r" b="b" t="t" l="l"/>
            <a:pathLst>
              <a:path h="394996" w="405313">
                <a:moveTo>
                  <a:pt x="0" y="0"/>
                </a:moveTo>
                <a:lnTo>
                  <a:pt x="405314" y="0"/>
                </a:lnTo>
                <a:lnTo>
                  <a:pt x="405314" y="394997"/>
                </a:lnTo>
                <a:lnTo>
                  <a:pt x="0" y="39499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3385806" y="5590498"/>
            <a:ext cx="10232603" cy="4696502"/>
          </a:xfrm>
          <a:custGeom>
            <a:avLst/>
            <a:gdLst/>
            <a:ahLst/>
            <a:cxnLst/>
            <a:rect r="r" b="b" t="t" l="l"/>
            <a:pathLst>
              <a:path h="4696502" w="10232603">
                <a:moveTo>
                  <a:pt x="0" y="0"/>
                </a:moveTo>
                <a:lnTo>
                  <a:pt x="10232603" y="0"/>
                </a:lnTo>
                <a:lnTo>
                  <a:pt x="10232603" y="4696502"/>
                </a:lnTo>
                <a:lnTo>
                  <a:pt x="0" y="4696502"/>
                </a:lnTo>
                <a:lnTo>
                  <a:pt x="0" y="0"/>
                </a:lnTo>
                <a:close/>
              </a:path>
            </a:pathLst>
          </a:custGeom>
          <a:blipFill>
            <a:blip r:embed="rId4"/>
            <a:stretch>
              <a:fillRect l="-559" t="0" r="-559" b="-10156"/>
            </a:stretch>
          </a:blipFill>
        </p:spPr>
      </p:sp>
      <p:sp>
        <p:nvSpPr>
          <p:cNvPr name="TextBox 6" id="6"/>
          <p:cNvSpPr txBox="true"/>
          <p:nvPr/>
        </p:nvSpPr>
        <p:spPr>
          <a:xfrm rot="0">
            <a:off x="4432300" y="591248"/>
            <a:ext cx="13422789" cy="1339850"/>
          </a:xfrm>
          <a:prstGeom prst="rect">
            <a:avLst/>
          </a:prstGeom>
        </p:spPr>
        <p:txBody>
          <a:bodyPr anchor="t" rtlCol="false" tIns="0" lIns="0" bIns="0" rIns="0">
            <a:spAutoFit/>
          </a:bodyPr>
          <a:lstStyle/>
          <a:p>
            <a:pPr marL="0" indent="0" lvl="0">
              <a:lnSpc>
                <a:spcPts val="8800"/>
              </a:lnSpc>
            </a:pPr>
            <a:r>
              <a:rPr lang="en-US" sz="8000">
                <a:solidFill>
                  <a:srgbClr val="A86D3A"/>
                </a:solidFill>
                <a:latin typeface="Crimson Roman"/>
              </a:rPr>
              <a:t>İLETİŞİMİN ÖNEMİ</a:t>
            </a:r>
          </a:p>
        </p:txBody>
      </p:sp>
      <p:sp>
        <p:nvSpPr>
          <p:cNvPr name="TextBox 7" id="7"/>
          <p:cNvSpPr txBox="true"/>
          <p:nvPr/>
        </p:nvSpPr>
        <p:spPr>
          <a:xfrm rot="0">
            <a:off x="1879600" y="2489336"/>
            <a:ext cx="12069009" cy="547369"/>
          </a:xfrm>
          <a:prstGeom prst="rect">
            <a:avLst/>
          </a:prstGeom>
        </p:spPr>
        <p:txBody>
          <a:bodyPr anchor="t" rtlCol="false" tIns="0" lIns="0" bIns="0" rIns="0">
            <a:spAutoFit/>
          </a:bodyPr>
          <a:lstStyle/>
          <a:p>
            <a:pPr algn="ctr">
              <a:lnSpc>
                <a:spcPts val="4480"/>
              </a:lnSpc>
            </a:pPr>
            <a:r>
              <a:rPr lang="en-US" sz="3200">
                <a:solidFill>
                  <a:srgbClr val="A86D3A"/>
                </a:solidFill>
                <a:latin typeface="DejaVu Serif Bold"/>
              </a:rPr>
              <a:t>Sağlıklı iletişim, çocuğun ruh sağlığı için önemlidir.</a:t>
            </a:r>
            <a:r>
              <a:rPr lang="en-US" sz="3200">
                <a:solidFill>
                  <a:srgbClr val="A86D3A"/>
                </a:solidFill>
                <a:latin typeface="DejaVu Serif Bold"/>
              </a:rPr>
              <a:t> </a:t>
            </a:r>
          </a:p>
        </p:txBody>
      </p:sp>
      <p:sp>
        <p:nvSpPr>
          <p:cNvPr name="TextBox 8" id="8"/>
          <p:cNvSpPr txBox="true"/>
          <p:nvPr/>
        </p:nvSpPr>
        <p:spPr>
          <a:xfrm rot="0">
            <a:off x="638380" y="3566309"/>
            <a:ext cx="17855089" cy="507364"/>
          </a:xfrm>
          <a:prstGeom prst="rect">
            <a:avLst/>
          </a:prstGeom>
        </p:spPr>
        <p:txBody>
          <a:bodyPr anchor="t" rtlCol="false" tIns="0" lIns="0" bIns="0" rIns="0">
            <a:spAutoFit/>
          </a:bodyPr>
          <a:lstStyle/>
          <a:p>
            <a:pPr algn="ctr">
              <a:lnSpc>
                <a:spcPts val="4060"/>
              </a:lnSpc>
            </a:pPr>
            <a:r>
              <a:rPr lang="en-US" sz="2900">
                <a:solidFill>
                  <a:srgbClr val="A86D3A"/>
                </a:solidFill>
                <a:latin typeface="DejaVu Serif Bold"/>
              </a:rPr>
              <a:t>Çocuğun iletişim becerileri geliştirmesinde anne ve babanın rolü büyüktür.</a:t>
            </a:r>
          </a:p>
        </p:txBody>
      </p:sp>
      <p:sp>
        <p:nvSpPr>
          <p:cNvPr name="TextBox 9" id="9"/>
          <p:cNvSpPr txBox="true"/>
          <p:nvPr/>
        </p:nvSpPr>
        <p:spPr>
          <a:xfrm rot="0">
            <a:off x="1578180" y="4486449"/>
            <a:ext cx="16534289" cy="1021714"/>
          </a:xfrm>
          <a:prstGeom prst="rect">
            <a:avLst/>
          </a:prstGeom>
        </p:spPr>
        <p:txBody>
          <a:bodyPr anchor="t" rtlCol="false" tIns="0" lIns="0" bIns="0" rIns="0">
            <a:spAutoFit/>
          </a:bodyPr>
          <a:lstStyle/>
          <a:p>
            <a:pPr>
              <a:lnSpc>
                <a:spcPts val="4060"/>
              </a:lnSpc>
            </a:pPr>
            <a:r>
              <a:rPr lang="en-US" sz="2900">
                <a:solidFill>
                  <a:srgbClr val="A86D3A"/>
                </a:solidFill>
                <a:latin typeface="DejaVu Serif Bold"/>
              </a:rPr>
              <a:t>Çocukla kurulan etkili iletişim onun kendine güveni ve çevresine saygısının gelişimi için en önemli kaynaklardan biridir.</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24000" y="3086100"/>
            <a:ext cx="5162204" cy="6172200"/>
          </a:xfrm>
          <a:custGeom>
            <a:avLst/>
            <a:gdLst/>
            <a:ahLst/>
            <a:cxnLst/>
            <a:rect r="r" b="b" t="t" l="l"/>
            <a:pathLst>
              <a:path h="6172200" w="5162204">
                <a:moveTo>
                  <a:pt x="0" y="0"/>
                </a:moveTo>
                <a:lnTo>
                  <a:pt x="5162204" y="0"/>
                </a:lnTo>
                <a:lnTo>
                  <a:pt x="5162204" y="6172200"/>
                </a:lnTo>
                <a:lnTo>
                  <a:pt x="0" y="61722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938767" y="402769"/>
            <a:ext cx="9645379" cy="1788779"/>
          </a:xfrm>
          <a:custGeom>
            <a:avLst/>
            <a:gdLst/>
            <a:ahLst/>
            <a:cxnLst/>
            <a:rect r="r" b="b" t="t" l="l"/>
            <a:pathLst>
              <a:path h="1788779" w="9645379">
                <a:moveTo>
                  <a:pt x="0" y="0"/>
                </a:moveTo>
                <a:lnTo>
                  <a:pt x="9645379" y="0"/>
                </a:lnTo>
                <a:lnTo>
                  <a:pt x="9645379" y="1788779"/>
                </a:lnTo>
                <a:lnTo>
                  <a:pt x="0" y="178877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6934200" y="699059"/>
            <a:ext cx="7315200" cy="924561"/>
          </a:xfrm>
          <a:prstGeom prst="rect">
            <a:avLst/>
          </a:prstGeom>
        </p:spPr>
        <p:txBody>
          <a:bodyPr anchor="t" rtlCol="false" tIns="0" lIns="0" bIns="0" rIns="0">
            <a:spAutoFit/>
          </a:bodyPr>
          <a:lstStyle/>
          <a:p>
            <a:pPr algn="ctr">
              <a:lnSpc>
                <a:spcPts val="6579"/>
              </a:lnSpc>
              <a:spcBef>
                <a:spcPct val="0"/>
              </a:spcBef>
            </a:pPr>
            <a:r>
              <a:rPr lang="en-US" sz="4699">
                <a:solidFill>
                  <a:srgbClr val="FFFFFF"/>
                </a:solidFill>
                <a:latin typeface="Crimson Roman Bold"/>
              </a:rPr>
              <a:t>İLETİŞİM ENGELLERİ</a:t>
            </a:r>
          </a:p>
        </p:txBody>
      </p:sp>
      <p:sp>
        <p:nvSpPr>
          <p:cNvPr name="Freeform 5" id="5"/>
          <p:cNvSpPr/>
          <p:nvPr/>
        </p:nvSpPr>
        <p:spPr>
          <a:xfrm flipH="false" flipV="false" rot="0">
            <a:off x="7454912" y="3254934"/>
            <a:ext cx="4879790" cy="5834532"/>
          </a:xfrm>
          <a:custGeom>
            <a:avLst/>
            <a:gdLst/>
            <a:ahLst/>
            <a:cxnLst/>
            <a:rect r="r" b="b" t="t" l="l"/>
            <a:pathLst>
              <a:path h="5834532" w="4879790">
                <a:moveTo>
                  <a:pt x="0" y="0"/>
                </a:moveTo>
                <a:lnTo>
                  <a:pt x="4879790" y="0"/>
                </a:lnTo>
                <a:lnTo>
                  <a:pt x="4879790" y="5834532"/>
                </a:lnTo>
                <a:lnTo>
                  <a:pt x="0" y="58345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2384367" y="3696970"/>
            <a:ext cx="3441469" cy="714376"/>
          </a:xfrm>
          <a:prstGeom prst="rect">
            <a:avLst/>
          </a:prstGeom>
        </p:spPr>
        <p:txBody>
          <a:bodyPr anchor="t" rtlCol="false" tIns="0" lIns="0" bIns="0" rIns="0">
            <a:spAutoFit/>
          </a:bodyPr>
          <a:lstStyle/>
          <a:p>
            <a:pPr algn="ctr">
              <a:lnSpc>
                <a:spcPts val="5039"/>
              </a:lnSpc>
              <a:spcBef>
                <a:spcPct val="0"/>
              </a:spcBef>
            </a:pPr>
            <a:r>
              <a:rPr lang="en-US" sz="3599">
                <a:solidFill>
                  <a:srgbClr val="A86D3A"/>
                </a:solidFill>
                <a:latin typeface="Crimson Roman Bold"/>
              </a:rPr>
              <a:t>EMİR VERMEK</a:t>
            </a:r>
          </a:p>
        </p:txBody>
      </p:sp>
      <p:sp>
        <p:nvSpPr>
          <p:cNvPr name="TextBox 7" id="7"/>
          <p:cNvSpPr txBox="true"/>
          <p:nvPr/>
        </p:nvSpPr>
        <p:spPr>
          <a:xfrm rot="0">
            <a:off x="2384367" y="5745798"/>
            <a:ext cx="3441469" cy="647700"/>
          </a:xfrm>
          <a:prstGeom prst="rect">
            <a:avLst/>
          </a:prstGeom>
        </p:spPr>
        <p:txBody>
          <a:bodyPr anchor="t" rtlCol="false" tIns="0" lIns="0" bIns="0" rIns="0">
            <a:spAutoFit/>
          </a:bodyPr>
          <a:lstStyle/>
          <a:p>
            <a:pPr algn="ctr">
              <a:lnSpc>
                <a:spcPts val="4619"/>
              </a:lnSpc>
              <a:spcBef>
                <a:spcPct val="0"/>
              </a:spcBef>
            </a:pPr>
            <a:r>
              <a:rPr lang="en-US" sz="3299">
                <a:solidFill>
                  <a:srgbClr val="A86D3A"/>
                </a:solidFill>
                <a:latin typeface="Crimson Roman Bold"/>
              </a:rPr>
              <a:t>TEHDİT ETMEK</a:t>
            </a:r>
          </a:p>
        </p:txBody>
      </p:sp>
      <p:sp>
        <p:nvSpPr>
          <p:cNvPr name="TextBox 8" id="8"/>
          <p:cNvSpPr txBox="true"/>
          <p:nvPr/>
        </p:nvSpPr>
        <p:spPr>
          <a:xfrm rot="0">
            <a:off x="2384367" y="7998778"/>
            <a:ext cx="3441469" cy="789941"/>
          </a:xfrm>
          <a:prstGeom prst="rect">
            <a:avLst/>
          </a:prstGeom>
        </p:spPr>
        <p:txBody>
          <a:bodyPr anchor="t" rtlCol="false" tIns="0" lIns="0" bIns="0" rIns="0">
            <a:spAutoFit/>
          </a:bodyPr>
          <a:lstStyle/>
          <a:p>
            <a:pPr algn="ctr">
              <a:lnSpc>
                <a:spcPts val="5599"/>
              </a:lnSpc>
              <a:spcBef>
                <a:spcPct val="0"/>
              </a:spcBef>
            </a:pPr>
            <a:r>
              <a:rPr lang="en-US" sz="3999">
                <a:solidFill>
                  <a:srgbClr val="A86D3A"/>
                </a:solidFill>
                <a:latin typeface="Crimson Roman Bold"/>
              </a:rPr>
              <a:t>UYARMAK</a:t>
            </a:r>
          </a:p>
        </p:txBody>
      </p:sp>
      <p:sp>
        <p:nvSpPr>
          <p:cNvPr name="TextBox 9" id="9"/>
          <p:cNvSpPr txBox="true"/>
          <p:nvPr/>
        </p:nvSpPr>
        <p:spPr>
          <a:xfrm rot="0">
            <a:off x="7454912" y="3697288"/>
            <a:ext cx="5041669" cy="629285"/>
          </a:xfrm>
          <a:prstGeom prst="rect">
            <a:avLst/>
          </a:prstGeom>
        </p:spPr>
        <p:txBody>
          <a:bodyPr anchor="t" rtlCol="false" tIns="0" lIns="0" bIns="0" rIns="0">
            <a:spAutoFit/>
          </a:bodyPr>
          <a:lstStyle/>
          <a:p>
            <a:pPr algn="ctr">
              <a:lnSpc>
                <a:spcPts val="4479"/>
              </a:lnSpc>
              <a:spcBef>
                <a:spcPct val="0"/>
              </a:spcBef>
            </a:pPr>
            <a:r>
              <a:rPr lang="en-US" sz="3199">
                <a:solidFill>
                  <a:srgbClr val="A86D3A"/>
                </a:solidFill>
                <a:latin typeface="Crimson Roman Bold"/>
              </a:rPr>
              <a:t>KONUYU SAPTIRMAK</a:t>
            </a:r>
          </a:p>
        </p:txBody>
      </p:sp>
      <p:sp>
        <p:nvSpPr>
          <p:cNvPr name="TextBox 10" id="10"/>
          <p:cNvSpPr txBox="true"/>
          <p:nvPr/>
        </p:nvSpPr>
        <p:spPr>
          <a:xfrm rot="0">
            <a:off x="8466116" y="8036878"/>
            <a:ext cx="2590681" cy="629285"/>
          </a:xfrm>
          <a:prstGeom prst="rect">
            <a:avLst/>
          </a:prstGeom>
        </p:spPr>
        <p:txBody>
          <a:bodyPr anchor="t" rtlCol="false" tIns="0" lIns="0" bIns="0" rIns="0">
            <a:spAutoFit/>
          </a:bodyPr>
          <a:lstStyle/>
          <a:p>
            <a:pPr algn="ctr">
              <a:lnSpc>
                <a:spcPts val="4479"/>
              </a:lnSpc>
              <a:spcBef>
                <a:spcPct val="0"/>
              </a:spcBef>
            </a:pPr>
            <a:r>
              <a:rPr lang="en-US" sz="3199">
                <a:solidFill>
                  <a:srgbClr val="A86D3A"/>
                </a:solidFill>
                <a:latin typeface="Crimson Roman Bold"/>
              </a:rPr>
              <a:t>SINAMAK</a:t>
            </a:r>
          </a:p>
        </p:txBody>
      </p:sp>
      <p:sp>
        <p:nvSpPr>
          <p:cNvPr name="TextBox 11" id="11"/>
          <p:cNvSpPr txBox="true"/>
          <p:nvPr/>
        </p:nvSpPr>
        <p:spPr>
          <a:xfrm rot="0">
            <a:off x="13752664" y="3458528"/>
            <a:ext cx="3047881" cy="671830"/>
          </a:xfrm>
          <a:prstGeom prst="rect">
            <a:avLst/>
          </a:prstGeom>
        </p:spPr>
        <p:txBody>
          <a:bodyPr anchor="t" rtlCol="false" tIns="0" lIns="0" bIns="0" rIns="0">
            <a:spAutoFit/>
          </a:bodyPr>
          <a:lstStyle/>
          <a:p>
            <a:pPr algn="ctr">
              <a:lnSpc>
                <a:spcPts val="4759"/>
              </a:lnSpc>
              <a:spcBef>
                <a:spcPct val="0"/>
              </a:spcBef>
            </a:pPr>
            <a:r>
              <a:rPr lang="en-US" sz="3399">
                <a:solidFill>
                  <a:srgbClr val="A86D3A"/>
                </a:solidFill>
                <a:latin typeface="Crimson Roman Bold"/>
              </a:rPr>
              <a:t>ÖĞÜT VERMEK</a:t>
            </a:r>
          </a:p>
        </p:txBody>
      </p:sp>
      <p:sp>
        <p:nvSpPr>
          <p:cNvPr name="TextBox 12" id="12"/>
          <p:cNvSpPr txBox="true"/>
          <p:nvPr/>
        </p:nvSpPr>
        <p:spPr>
          <a:xfrm rot="0">
            <a:off x="8466116" y="5790882"/>
            <a:ext cx="2590681" cy="629285"/>
          </a:xfrm>
          <a:prstGeom prst="rect">
            <a:avLst/>
          </a:prstGeom>
        </p:spPr>
        <p:txBody>
          <a:bodyPr anchor="t" rtlCol="false" tIns="0" lIns="0" bIns="0" rIns="0">
            <a:spAutoFit/>
          </a:bodyPr>
          <a:lstStyle/>
          <a:p>
            <a:pPr algn="ctr">
              <a:lnSpc>
                <a:spcPts val="4479"/>
              </a:lnSpc>
              <a:spcBef>
                <a:spcPct val="0"/>
              </a:spcBef>
            </a:pPr>
            <a:r>
              <a:rPr lang="en-US" sz="3199">
                <a:solidFill>
                  <a:srgbClr val="A86D3A"/>
                </a:solidFill>
                <a:latin typeface="Crimson Roman Bold"/>
              </a:rPr>
              <a:t>ELEŞTİRMEK</a:t>
            </a:r>
          </a:p>
        </p:txBody>
      </p:sp>
      <p:sp>
        <p:nvSpPr>
          <p:cNvPr name="TextBox 13" id="13"/>
          <p:cNvSpPr txBox="true"/>
          <p:nvPr/>
        </p:nvSpPr>
        <p:spPr>
          <a:xfrm rot="0">
            <a:off x="13963477" y="7788910"/>
            <a:ext cx="2590681" cy="629285"/>
          </a:xfrm>
          <a:prstGeom prst="rect">
            <a:avLst/>
          </a:prstGeom>
        </p:spPr>
        <p:txBody>
          <a:bodyPr anchor="t" rtlCol="false" tIns="0" lIns="0" bIns="0" rIns="0">
            <a:spAutoFit/>
          </a:bodyPr>
          <a:lstStyle/>
          <a:p>
            <a:pPr algn="ctr">
              <a:lnSpc>
                <a:spcPts val="4479"/>
              </a:lnSpc>
              <a:spcBef>
                <a:spcPct val="0"/>
              </a:spcBef>
            </a:pPr>
            <a:r>
              <a:rPr lang="en-US" sz="3199">
                <a:solidFill>
                  <a:srgbClr val="A86D3A"/>
                </a:solidFill>
                <a:latin typeface="Crimson Roman Bold"/>
              </a:rPr>
              <a:t>YARGILAMAK</a:t>
            </a:r>
          </a:p>
        </p:txBody>
      </p:sp>
      <p:sp>
        <p:nvSpPr>
          <p:cNvPr name="TextBox 14" id="14"/>
          <p:cNvSpPr txBox="true"/>
          <p:nvPr/>
        </p:nvSpPr>
        <p:spPr>
          <a:xfrm rot="0">
            <a:off x="13981264" y="5668646"/>
            <a:ext cx="2590681" cy="714376"/>
          </a:xfrm>
          <a:prstGeom prst="rect">
            <a:avLst/>
          </a:prstGeom>
        </p:spPr>
        <p:txBody>
          <a:bodyPr anchor="t" rtlCol="false" tIns="0" lIns="0" bIns="0" rIns="0">
            <a:spAutoFit/>
          </a:bodyPr>
          <a:lstStyle/>
          <a:p>
            <a:pPr algn="ctr">
              <a:lnSpc>
                <a:spcPts val="5039"/>
              </a:lnSpc>
              <a:spcBef>
                <a:spcPct val="0"/>
              </a:spcBef>
            </a:pPr>
            <a:r>
              <a:rPr lang="en-US" sz="3599">
                <a:solidFill>
                  <a:srgbClr val="A86D3A"/>
                </a:solidFill>
                <a:latin typeface="Crimson Roman Bold"/>
              </a:rPr>
              <a:t>SUÇLAMAK</a:t>
            </a:r>
          </a:p>
        </p:txBody>
      </p:sp>
      <p:sp>
        <p:nvSpPr>
          <p:cNvPr name="Freeform 15" id="15"/>
          <p:cNvSpPr/>
          <p:nvPr/>
        </p:nvSpPr>
        <p:spPr>
          <a:xfrm flipH="false" flipV="false" rot="0">
            <a:off x="12836710" y="3223820"/>
            <a:ext cx="4879790" cy="5834532"/>
          </a:xfrm>
          <a:custGeom>
            <a:avLst/>
            <a:gdLst/>
            <a:ahLst/>
            <a:cxnLst/>
            <a:rect r="r" b="b" t="t" l="l"/>
            <a:pathLst>
              <a:path h="5834532" w="4879790">
                <a:moveTo>
                  <a:pt x="0" y="0"/>
                </a:moveTo>
                <a:lnTo>
                  <a:pt x="4879790" y="0"/>
                </a:lnTo>
                <a:lnTo>
                  <a:pt x="4879790" y="5834531"/>
                </a:lnTo>
                <a:lnTo>
                  <a:pt x="0" y="583453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FF2F6"/>
        </a:solidFill>
      </p:bgPr>
    </p:bg>
    <p:spTree>
      <p:nvGrpSpPr>
        <p:cNvPr id="1" name=""/>
        <p:cNvGrpSpPr/>
        <p:nvPr/>
      </p:nvGrpSpPr>
      <p:grpSpPr>
        <a:xfrm>
          <a:off x="0" y="0"/>
          <a:ext cx="0" cy="0"/>
          <a:chOff x="0" y="0"/>
          <a:chExt cx="0" cy="0"/>
        </a:xfrm>
      </p:grpSpPr>
      <p:sp>
        <p:nvSpPr>
          <p:cNvPr name="Freeform 2" id="2"/>
          <p:cNvSpPr/>
          <p:nvPr/>
        </p:nvSpPr>
        <p:spPr>
          <a:xfrm flipH="false" flipV="false" rot="0">
            <a:off x="0" y="2613343"/>
            <a:ext cx="18288000" cy="8816657"/>
          </a:xfrm>
          <a:custGeom>
            <a:avLst/>
            <a:gdLst/>
            <a:ahLst/>
            <a:cxnLst/>
            <a:rect r="r" b="b" t="t" l="l"/>
            <a:pathLst>
              <a:path h="8816657" w="18288000">
                <a:moveTo>
                  <a:pt x="0" y="0"/>
                </a:moveTo>
                <a:lnTo>
                  <a:pt x="18288000" y="0"/>
                </a:lnTo>
                <a:lnTo>
                  <a:pt x="18288000" y="8816657"/>
                </a:lnTo>
                <a:lnTo>
                  <a:pt x="0" y="8816657"/>
                </a:lnTo>
                <a:lnTo>
                  <a:pt x="0" y="0"/>
                </a:lnTo>
                <a:close/>
              </a:path>
            </a:pathLst>
          </a:custGeom>
          <a:blipFill>
            <a:blip r:embed="rId2"/>
            <a:stretch>
              <a:fillRect l="0" t="-2141" r="0" b="-13538"/>
            </a:stretch>
          </a:blipFill>
        </p:spPr>
      </p:sp>
      <p:sp>
        <p:nvSpPr>
          <p:cNvPr name="TextBox 3" id="3"/>
          <p:cNvSpPr txBox="true"/>
          <p:nvPr/>
        </p:nvSpPr>
        <p:spPr>
          <a:xfrm rot="0">
            <a:off x="1206500" y="510857"/>
            <a:ext cx="16623189" cy="982347"/>
          </a:xfrm>
          <a:prstGeom prst="rect">
            <a:avLst/>
          </a:prstGeom>
        </p:spPr>
        <p:txBody>
          <a:bodyPr anchor="t" rtlCol="false" tIns="0" lIns="0" bIns="0" rIns="0">
            <a:spAutoFit/>
          </a:bodyPr>
          <a:lstStyle/>
          <a:p>
            <a:pPr marL="0" indent="0" lvl="0">
              <a:lnSpc>
                <a:spcPts val="6380"/>
              </a:lnSpc>
            </a:pPr>
            <a:r>
              <a:rPr lang="en-US" sz="5800">
                <a:solidFill>
                  <a:srgbClr val="A86D3A"/>
                </a:solidFill>
                <a:latin typeface="Crimson Roman Bold"/>
              </a:rPr>
              <a:t>ETKİLİ VE DOĞRU İLETİŞİM NASIL OLMALIDIR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938767" y="402769"/>
            <a:ext cx="8766740" cy="1625832"/>
          </a:xfrm>
          <a:custGeom>
            <a:avLst/>
            <a:gdLst/>
            <a:ahLst/>
            <a:cxnLst/>
            <a:rect r="r" b="b" t="t" l="l"/>
            <a:pathLst>
              <a:path h="1625832" w="8766740">
                <a:moveTo>
                  <a:pt x="0" y="0"/>
                </a:moveTo>
                <a:lnTo>
                  <a:pt x="8766740" y="0"/>
                </a:lnTo>
                <a:lnTo>
                  <a:pt x="8766740" y="1625832"/>
                </a:lnTo>
                <a:lnTo>
                  <a:pt x="0" y="16258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8437065" y="673271"/>
            <a:ext cx="2648783" cy="1019177"/>
          </a:xfrm>
          <a:prstGeom prst="rect">
            <a:avLst/>
          </a:prstGeom>
        </p:spPr>
        <p:txBody>
          <a:bodyPr anchor="t" rtlCol="false" tIns="0" lIns="0" bIns="0" rIns="0">
            <a:spAutoFit/>
          </a:bodyPr>
          <a:lstStyle/>
          <a:p>
            <a:pPr algn="ctr">
              <a:lnSpc>
                <a:spcPts val="7139"/>
              </a:lnSpc>
              <a:spcBef>
                <a:spcPct val="0"/>
              </a:spcBef>
            </a:pPr>
            <a:r>
              <a:rPr lang="en-US" sz="5099">
                <a:solidFill>
                  <a:srgbClr val="FFFFFF"/>
                </a:solidFill>
                <a:latin typeface="Crimson Roman Bold"/>
              </a:rPr>
              <a:t>BEN DİLİ</a:t>
            </a:r>
          </a:p>
        </p:txBody>
      </p:sp>
      <p:sp>
        <p:nvSpPr>
          <p:cNvPr name="TextBox 4" id="4"/>
          <p:cNvSpPr txBox="true"/>
          <p:nvPr/>
        </p:nvSpPr>
        <p:spPr>
          <a:xfrm rot="0">
            <a:off x="1028700" y="3030725"/>
            <a:ext cx="16967200" cy="4624070"/>
          </a:xfrm>
          <a:prstGeom prst="rect">
            <a:avLst/>
          </a:prstGeom>
        </p:spPr>
        <p:txBody>
          <a:bodyPr anchor="t" rtlCol="false" tIns="0" lIns="0" bIns="0" rIns="0">
            <a:spAutoFit/>
          </a:bodyPr>
          <a:lstStyle/>
          <a:p>
            <a:pPr algn="just">
              <a:lnSpc>
                <a:spcPts val="4479"/>
              </a:lnSpc>
            </a:pPr>
            <a:r>
              <a:rPr lang="en-US" sz="3199">
                <a:solidFill>
                  <a:srgbClr val="000000"/>
                </a:solidFill>
                <a:latin typeface="Crimson Roman Bold"/>
              </a:rPr>
              <a:t> Ben Dili ben ile başlar, BEN ile biter.</a:t>
            </a:r>
          </a:p>
          <a:p>
            <a:pPr algn="just">
              <a:lnSpc>
                <a:spcPts val="4479"/>
              </a:lnSpc>
            </a:pPr>
          </a:p>
          <a:p>
            <a:pPr algn="just">
              <a:lnSpc>
                <a:spcPts val="4479"/>
              </a:lnSpc>
            </a:pPr>
            <a:r>
              <a:rPr lang="en-US" sz="3199">
                <a:solidFill>
                  <a:srgbClr val="000000"/>
                </a:solidFill>
                <a:latin typeface="Crimson Roman Bold"/>
              </a:rPr>
              <a:t> İletişim içinde olunan kişi tarafından daha sağlıklı anlaşılma şansını arttırır. </a:t>
            </a:r>
          </a:p>
          <a:p>
            <a:pPr algn="just">
              <a:lnSpc>
                <a:spcPts val="4479"/>
              </a:lnSpc>
            </a:pPr>
          </a:p>
          <a:p>
            <a:pPr algn="just">
              <a:lnSpc>
                <a:spcPts val="4479"/>
              </a:lnSpc>
            </a:pPr>
            <a:r>
              <a:rPr lang="en-US" sz="3199">
                <a:solidFill>
                  <a:srgbClr val="000000"/>
                </a:solidFill>
                <a:latin typeface="Crimson Roman Bold"/>
              </a:rPr>
              <a:t>Bireyin duygularını açıklar. Ben Dilinin kullanılması durumunda birey olaydan nasıl etkilendiğini ifade ettiği için karşısındakini suçlu hissettirmez, böylece karşısındaki savunmaya geçmez. </a:t>
            </a:r>
          </a:p>
          <a:p>
            <a:pPr algn="just">
              <a:lnSpc>
                <a:spcPts val="4479"/>
              </a:lnSpc>
            </a:pPr>
          </a:p>
          <a:p>
            <a:pPr algn="just">
              <a:lnSpc>
                <a:spcPts val="4479"/>
              </a:lnSpc>
              <a:spcBef>
                <a:spcPct val="0"/>
              </a:spcBef>
            </a:pPr>
            <a:r>
              <a:rPr lang="en-US" sz="3199">
                <a:solidFill>
                  <a:srgbClr val="000000"/>
                </a:solidFill>
                <a:latin typeface="Crimson Roman Bold"/>
              </a:rPr>
              <a:t> Konuşan kişiyi duygularını biriktirmediği için rahatlatır.</a:t>
            </a:r>
          </a:p>
        </p:txBody>
      </p:sp>
      <p:sp>
        <p:nvSpPr>
          <p:cNvPr name="Freeform 5" id="5"/>
          <p:cNvSpPr/>
          <p:nvPr/>
        </p:nvSpPr>
        <p:spPr>
          <a:xfrm flipH="false" flipV="false" rot="0">
            <a:off x="623387" y="5409435"/>
            <a:ext cx="405313" cy="394996"/>
          </a:xfrm>
          <a:custGeom>
            <a:avLst/>
            <a:gdLst/>
            <a:ahLst/>
            <a:cxnLst/>
            <a:rect r="r" b="b" t="t" l="l"/>
            <a:pathLst>
              <a:path h="394996" w="405313">
                <a:moveTo>
                  <a:pt x="0" y="0"/>
                </a:moveTo>
                <a:lnTo>
                  <a:pt x="405313" y="0"/>
                </a:lnTo>
                <a:lnTo>
                  <a:pt x="405313" y="394996"/>
                </a:lnTo>
                <a:lnTo>
                  <a:pt x="0" y="39499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623387" y="4276621"/>
            <a:ext cx="405313" cy="394996"/>
          </a:xfrm>
          <a:custGeom>
            <a:avLst/>
            <a:gdLst/>
            <a:ahLst/>
            <a:cxnLst/>
            <a:rect r="r" b="b" t="t" l="l"/>
            <a:pathLst>
              <a:path h="394996" w="405313">
                <a:moveTo>
                  <a:pt x="0" y="0"/>
                </a:moveTo>
                <a:lnTo>
                  <a:pt x="405313" y="0"/>
                </a:lnTo>
                <a:lnTo>
                  <a:pt x="405313" y="394996"/>
                </a:lnTo>
                <a:lnTo>
                  <a:pt x="0" y="39499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623387" y="3164075"/>
            <a:ext cx="405313" cy="394996"/>
          </a:xfrm>
          <a:custGeom>
            <a:avLst/>
            <a:gdLst/>
            <a:ahLst/>
            <a:cxnLst/>
            <a:rect r="r" b="b" t="t" l="l"/>
            <a:pathLst>
              <a:path h="394996" w="405313">
                <a:moveTo>
                  <a:pt x="0" y="0"/>
                </a:moveTo>
                <a:lnTo>
                  <a:pt x="405313" y="0"/>
                </a:lnTo>
                <a:lnTo>
                  <a:pt x="405313" y="394996"/>
                </a:lnTo>
                <a:lnTo>
                  <a:pt x="0" y="39499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623387" y="7081655"/>
            <a:ext cx="405313" cy="394996"/>
          </a:xfrm>
          <a:custGeom>
            <a:avLst/>
            <a:gdLst/>
            <a:ahLst/>
            <a:cxnLst/>
            <a:rect r="r" b="b" t="t" l="l"/>
            <a:pathLst>
              <a:path h="394996" w="405313">
                <a:moveTo>
                  <a:pt x="0" y="0"/>
                </a:moveTo>
                <a:lnTo>
                  <a:pt x="405313" y="0"/>
                </a:lnTo>
                <a:lnTo>
                  <a:pt x="405313" y="394996"/>
                </a:lnTo>
                <a:lnTo>
                  <a:pt x="0" y="39499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938767" y="402769"/>
            <a:ext cx="8766740" cy="1625832"/>
          </a:xfrm>
          <a:custGeom>
            <a:avLst/>
            <a:gdLst/>
            <a:ahLst/>
            <a:cxnLst/>
            <a:rect r="r" b="b" t="t" l="l"/>
            <a:pathLst>
              <a:path h="1625832" w="8766740">
                <a:moveTo>
                  <a:pt x="0" y="0"/>
                </a:moveTo>
                <a:lnTo>
                  <a:pt x="8766740" y="0"/>
                </a:lnTo>
                <a:lnTo>
                  <a:pt x="8766740" y="1625832"/>
                </a:lnTo>
                <a:lnTo>
                  <a:pt x="0" y="16258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8467783" y="673271"/>
            <a:ext cx="2587347" cy="1019177"/>
          </a:xfrm>
          <a:prstGeom prst="rect">
            <a:avLst/>
          </a:prstGeom>
        </p:spPr>
        <p:txBody>
          <a:bodyPr anchor="t" rtlCol="false" tIns="0" lIns="0" bIns="0" rIns="0">
            <a:spAutoFit/>
          </a:bodyPr>
          <a:lstStyle/>
          <a:p>
            <a:pPr algn="ctr">
              <a:lnSpc>
                <a:spcPts val="7139"/>
              </a:lnSpc>
              <a:spcBef>
                <a:spcPct val="0"/>
              </a:spcBef>
            </a:pPr>
            <a:r>
              <a:rPr lang="en-US" sz="5099">
                <a:solidFill>
                  <a:srgbClr val="FFFFFF"/>
                </a:solidFill>
                <a:latin typeface="Crimson Roman Bold"/>
              </a:rPr>
              <a:t>SEN DİLİ</a:t>
            </a:r>
          </a:p>
        </p:txBody>
      </p:sp>
      <p:sp>
        <p:nvSpPr>
          <p:cNvPr name="TextBox 4" id="4"/>
          <p:cNvSpPr txBox="true"/>
          <p:nvPr/>
        </p:nvSpPr>
        <p:spPr>
          <a:xfrm rot="0">
            <a:off x="880202" y="2853681"/>
            <a:ext cx="16883872" cy="5186045"/>
          </a:xfrm>
          <a:prstGeom prst="rect">
            <a:avLst/>
          </a:prstGeom>
        </p:spPr>
        <p:txBody>
          <a:bodyPr anchor="t" rtlCol="false" tIns="0" lIns="0" bIns="0" rIns="0">
            <a:spAutoFit/>
          </a:bodyPr>
          <a:lstStyle/>
          <a:p>
            <a:pPr>
              <a:lnSpc>
                <a:spcPts val="4479"/>
              </a:lnSpc>
              <a:spcBef>
                <a:spcPct val="0"/>
              </a:spcBef>
            </a:pPr>
            <a:r>
              <a:rPr lang="en-US" sz="3199">
                <a:solidFill>
                  <a:srgbClr val="000000"/>
                </a:solidFill>
                <a:latin typeface="Crimson Roman Bold"/>
              </a:rPr>
              <a:t> Sen dili SEN ile başlar ve SEN ile biter.</a:t>
            </a:r>
          </a:p>
          <a:p>
            <a:pPr>
              <a:lnSpc>
                <a:spcPts val="4479"/>
              </a:lnSpc>
              <a:spcBef>
                <a:spcPct val="0"/>
              </a:spcBef>
            </a:pPr>
          </a:p>
          <a:p>
            <a:pPr>
              <a:lnSpc>
                <a:spcPts val="4479"/>
              </a:lnSpc>
              <a:spcBef>
                <a:spcPct val="0"/>
              </a:spcBef>
            </a:pPr>
            <a:r>
              <a:rPr lang="en-US" sz="3199">
                <a:solidFill>
                  <a:srgbClr val="000000"/>
                </a:solidFill>
                <a:latin typeface="Crimson Roman Bold"/>
              </a:rPr>
              <a:t> Öfke ve kızgınlık duyguları içerir.</a:t>
            </a:r>
          </a:p>
          <a:p>
            <a:pPr>
              <a:lnSpc>
                <a:spcPts val="4479"/>
              </a:lnSpc>
              <a:spcBef>
                <a:spcPct val="0"/>
              </a:spcBef>
            </a:pPr>
          </a:p>
          <a:p>
            <a:pPr>
              <a:lnSpc>
                <a:spcPts val="4479"/>
              </a:lnSpc>
              <a:spcBef>
                <a:spcPct val="0"/>
              </a:spcBef>
            </a:pPr>
            <a:r>
              <a:rPr lang="en-US" sz="3199">
                <a:solidFill>
                  <a:srgbClr val="000000"/>
                </a:solidFill>
                <a:latin typeface="Crimson Roman Bold"/>
              </a:rPr>
              <a:t>Dinleyicinin yanlışlık yapmakta olduğunu belirtir. Sorunu daha da arttırır.</a:t>
            </a:r>
          </a:p>
          <a:p>
            <a:pPr>
              <a:lnSpc>
                <a:spcPts val="4479"/>
              </a:lnSpc>
              <a:spcBef>
                <a:spcPct val="0"/>
              </a:spcBef>
            </a:pPr>
          </a:p>
          <a:p>
            <a:pPr>
              <a:lnSpc>
                <a:spcPts val="4479"/>
              </a:lnSpc>
              <a:spcBef>
                <a:spcPct val="0"/>
              </a:spcBef>
            </a:pPr>
            <a:r>
              <a:rPr lang="en-US" sz="3199">
                <a:solidFill>
                  <a:srgbClr val="000000"/>
                </a:solidFill>
                <a:latin typeface="Crimson Roman Bold"/>
              </a:rPr>
              <a:t> Suçlama, eleştiri ve yargı yüklüdür.</a:t>
            </a:r>
          </a:p>
          <a:p>
            <a:pPr>
              <a:lnSpc>
                <a:spcPts val="4479"/>
              </a:lnSpc>
              <a:spcBef>
                <a:spcPct val="0"/>
              </a:spcBef>
            </a:pPr>
          </a:p>
          <a:p>
            <a:pPr>
              <a:lnSpc>
                <a:spcPts val="4479"/>
              </a:lnSpc>
              <a:spcBef>
                <a:spcPct val="0"/>
              </a:spcBef>
            </a:pPr>
            <a:r>
              <a:rPr lang="en-US" sz="3199">
                <a:solidFill>
                  <a:srgbClr val="000000"/>
                </a:solidFill>
                <a:latin typeface="Crimson Roman Bold"/>
              </a:rPr>
              <a:t>Kullanan kişi duygularının sorumluluğunu diğer kişiye verir.</a:t>
            </a:r>
          </a:p>
        </p:txBody>
      </p:sp>
      <p:sp>
        <p:nvSpPr>
          <p:cNvPr name="Freeform 5" id="5"/>
          <p:cNvSpPr/>
          <p:nvPr/>
        </p:nvSpPr>
        <p:spPr>
          <a:xfrm flipH="false" flipV="false" rot="0">
            <a:off x="464454" y="4140309"/>
            <a:ext cx="405313" cy="394996"/>
          </a:xfrm>
          <a:custGeom>
            <a:avLst/>
            <a:gdLst/>
            <a:ahLst/>
            <a:cxnLst/>
            <a:rect r="r" b="b" t="t" l="l"/>
            <a:pathLst>
              <a:path h="394996" w="405313">
                <a:moveTo>
                  <a:pt x="0" y="0"/>
                </a:moveTo>
                <a:lnTo>
                  <a:pt x="405313" y="0"/>
                </a:lnTo>
                <a:lnTo>
                  <a:pt x="405313" y="394996"/>
                </a:lnTo>
                <a:lnTo>
                  <a:pt x="0" y="39499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474889" y="2987031"/>
            <a:ext cx="405313" cy="394996"/>
          </a:xfrm>
          <a:custGeom>
            <a:avLst/>
            <a:gdLst/>
            <a:ahLst/>
            <a:cxnLst/>
            <a:rect r="r" b="b" t="t" l="l"/>
            <a:pathLst>
              <a:path h="394996" w="405313">
                <a:moveTo>
                  <a:pt x="0" y="0"/>
                </a:moveTo>
                <a:lnTo>
                  <a:pt x="405313" y="0"/>
                </a:lnTo>
                <a:lnTo>
                  <a:pt x="405313" y="394996"/>
                </a:lnTo>
                <a:lnTo>
                  <a:pt x="0" y="39499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474889" y="7644731"/>
            <a:ext cx="405313" cy="394996"/>
          </a:xfrm>
          <a:custGeom>
            <a:avLst/>
            <a:gdLst/>
            <a:ahLst/>
            <a:cxnLst/>
            <a:rect r="r" b="b" t="t" l="l"/>
            <a:pathLst>
              <a:path h="394996" w="405313">
                <a:moveTo>
                  <a:pt x="0" y="0"/>
                </a:moveTo>
                <a:lnTo>
                  <a:pt x="405313" y="0"/>
                </a:lnTo>
                <a:lnTo>
                  <a:pt x="405313" y="394996"/>
                </a:lnTo>
                <a:lnTo>
                  <a:pt x="0" y="39499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464454" y="5390611"/>
            <a:ext cx="405313" cy="394996"/>
          </a:xfrm>
          <a:custGeom>
            <a:avLst/>
            <a:gdLst/>
            <a:ahLst/>
            <a:cxnLst/>
            <a:rect r="r" b="b" t="t" l="l"/>
            <a:pathLst>
              <a:path h="394996" w="405313">
                <a:moveTo>
                  <a:pt x="0" y="0"/>
                </a:moveTo>
                <a:lnTo>
                  <a:pt x="405313" y="0"/>
                </a:lnTo>
                <a:lnTo>
                  <a:pt x="405313" y="394996"/>
                </a:lnTo>
                <a:lnTo>
                  <a:pt x="0" y="39499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474889" y="6538082"/>
            <a:ext cx="405313" cy="394996"/>
          </a:xfrm>
          <a:custGeom>
            <a:avLst/>
            <a:gdLst/>
            <a:ahLst/>
            <a:cxnLst/>
            <a:rect r="r" b="b" t="t" l="l"/>
            <a:pathLst>
              <a:path h="394996" w="405313">
                <a:moveTo>
                  <a:pt x="0" y="0"/>
                </a:moveTo>
                <a:lnTo>
                  <a:pt x="405313" y="0"/>
                </a:lnTo>
                <a:lnTo>
                  <a:pt x="405313" y="394996"/>
                </a:lnTo>
                <a:lnTo>
                  <a:pt x="0" y="39499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406400"/>
            <a:ext cx="18458462" cy="6345873"/>
          </a:xfrm>
          <a:custGeom>
            <a:avLst/>
            <a:gdLst/>
            <a:ahLst/>
            <a:cxnLst/>
            <a:rect r="r" b="b" t="t" l="l"/>
            <a:pathLst>
              <a:path h="6345873" w="18458462">
                <a:moveTo>
                  <a:pt x="0" y="0"/>
                </a:moveTo>
                <a:lnTo>
                  <a:pt x="18458462" y="0"/>
                </a:lnTo>
                <a:lnTo>
                  <a:pt x="18458462" y="6345873"/>
                </a:lnTo>
                <a:lnTo>
                  <a:pt x="0" y="6345873"/>
                </a:lnTo>
                <a:lnTo>
                  <a:pt x="0" y="0"/>
                </a:lnTo>
                <a:close/>
              </a:path>
            </a:pathLst>
          </a:custGeom>
          <a:blipFill>
            <a:blip r:embed="rId2"/>
            <a:stretch>
              <a:fillRect l="0" t="-755" r="0" b="-62860"/>
            </a:stretch>
          </a:blipFill>
        </p:spPr>
      </p:sp>
      <p:sp>
        <p:nvSpPr>
          <p:cNvPr name="Freeform 3" id="3"/>
          <p:cNvSpPr/>
          <p:nvPr/>
        </p:nvSpPr>
        <p:spPr>
          <a:xfrm flipH="false" flipV="false" rot="0">
            <a:off x="11699446" y="5351944"/>
            <a:ext cx="6588554" cy="4935056"/>
          </a:xfrm>
          <a:custGeom>
            <a:avLst/>
            <a:gdLst/>
            <a:ahLst/>
            <a:cxnLst/>
            <a:rect r="r" b="b" t="t" l="l"/>
            <a:pathLst>
              <a:path h="4935056" w="6588554">
                <a:moveTo>
                  <a:pt x="0" y="0"/>
                </a:moveTo>
                <a:lnTo>
                  <a:pt x="6588554" y="0"/>
                </a:lnTo>
                <a:lnTo>
                  <a:pt x="6588554" y="4935056"/>
                </a:lnTo>
                <a:lnTo>
                  <a:pt x="0" y="4935056"/>
                </a:lnTo>
                <a:lnTo>
                  <a:pt x="0" y="0"/>
                </a:lnTo>
                <a:close/>
              </a:path>
            </a:pathLst>
          </a:custGeom>
          <a:blipFill>
            <a:blip r:embed="rId3"/>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DAFu9oCPjj4</dc:identifier>
  <dcterms:modified xsi:type="dcterms:W3CDTF">2011-08-01T06:04:30Z</dcterms:modified>
  <cp:revision>1</cp:revision>
  <dc:title>Beyaz Kahverengi Vurgu Sade Kurumsal Serif Yazı Tipleri Sunum</dc:title>
</cp:coreProperties>
</file>