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KG Primary Penmanship" charset="0"/>
      <p:regular r:id="rId22"/>
    </p:embeddedFont>
    <p:embeddedFont>
      <p:font typeface="DejaVu Serif Bold" charset="0"/>
      <p:regular r:id="rId23"/>
    </p:embeddedFont>
    <p:embeddedFont>
      <p:font typeface="DejaVu Serif" charset="0"/>
      <p:regular r:id="rId24"/>
    </p:embeddedFont>
    <p:embeddedFont>
      <p:font typeface="Calibri" pitchFamily="34" charset="0"/>
      <p:regular r:id="rId25"/>
      <p:bold r:id="rId26"/>
      <p:italic r:id="rId27"/>
      <p:boldItalic r:id="rId28"/>
    </p:embeddedFont>
    <p:embeddedFont>
      <p:font typeface="Chewy" charset="0"/>
      <p:regular r:id="rId29"/>
    </p:embeddedFont>
    <p:embeddedFont>
      <p:font typeface="Bryndan Write"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67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22.09.2023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90763" y="512763"/>
            <a:ext cx="4562475" cy="2566987"/>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1B2431-D351-4C6E-A3CF-9DFAC0E3E050}"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Öğrencilere "Bu resimde neler </a:t>
            </a:r>
            <a:r>
              <a:rPr lang="tr-TR" sz="1200" kern="1200" dirty="0" smtClean="0">
                <a:solidFill>
                  <a:schemeClr val="tx1"/>
                </a:solidFill>
                <a:latin typeface="+mn-lt"/>
                <a:ea typeface="+mn-ea"/>
                <a:cs typeface="+mn-cs"/>
              </a:rPr>
              <a:t>görüyorsunuz?</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Resimdeki </a:t>
            </a:r>
            <a:r>
              <a:rPr lang="tr-TR" sz="1200" kern="1200" dirty="0" smtClean="0">
                <a:solidFill>
                  <a:schemeClr val="tx1"/>
                </a:solidFill>
                <a:latin typeface="+mn-lt"/>
                <a:ea typeface="+mn-ea"/>
                <a:cs typeface="+mn-cs"/>
              </a:rPr>
              <a:t>çocuklar arasında iletişim var </a:t>
            </a:r>
            <a:r>
              <a:rPr lang="tr-TR" sz="1200" kern="1200" dirty="0" smtClean="0">
                <a:solidFill>
                  <a:schemeClr val="tx1"/>
                </a:solidFill>
                <a:latin typeface="+mn-lt"/>
                <a:ea typeface="+mn-ea"/>
                <a:cs typeface="+mn-cs"/>
              </a:rPr>
              <a:t>mı?"</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Resimdeki çocuklar arasında bir iletişim engeli var. Sizce bu </a:t>
            </a:r>
            <a:r>
              <a:rPr lang="tr-TR" sz="1200" kern="1200" dirty="0" smtClean="0">
                <a:solidFill>
                  <a:schemeClr val="tx1"/>
                </a:solidFill>
                <a:latin typeface="+mn-lt"/>
                <a:ea typeface="+mn-ea"/>
                <a:cs typeface="+mn-cs"/>
              </a:rPr>
              <a:t>nedir?" </a:t>
            </a:r>
            <a:r>
              <a:rPr lang="tr-TR" sz="1200" kern="1200" dirty="0" smtClean="0">
                <a:solidFill>
                  <a:schemeClr val="tx1"/>
                </a:solidFill>
                <a:latin typeface="+mn-lt"/>
                <a:ea typeface="+mn-ea"/>
                <a:cs typeface="+mn-cs"/>
              </a:rPr>
              <a:t>soruları yönlendirilir. Gönüllü öğrencilerden yanıtlar alınır. Diğer </a:t>
            </a:r>
            <a:r>
              <a:rPr lang="tr-TR" sz="1200" kern="1200" dirty="0" err="1" smtClean="0">
                <a:solidFill>
                  <a:schemeClr val="tx1"/>
                </a:solidFill>
                <a:latin typeface="+mn-lt"/>
                <a:ea typeface="+mn-ea"/>
                <a:cs typeface="+mn-cs"/>
              </a:rPr>
              <a:t>slayta</a:t>
            </a:r>
            <a:r>
              <a:rPr lang="tr-TR" sz="1200" kern="1200" dirty="0" smtClean="0">
                <a:solidFill>
                  <a:schemeClr val="tx1"/>
                </a:solidFill>
                <a:latin typeface="+mn-lt"/>
                <a:ea typeface="+mn-ea"/>
                <a:cs typeface="+mn-cs"/>
              </a:rPr>
              <a:t> geçilir.</a:t>
            </a:r>
          </a:p>
          <a:p>
            <a:endParaRPr lang="tr-T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"Alay </a:t>
            </a:r>
            <a:r>
              <a:rPr lang="tr-TR" sz="1200" kern="1200" dirty="0" smtClean="0">
                <a:solidFill>
                  <a:schemeClr val="tx1"/>
                </a:solidFill>
                <a:latin typeface="+mn-lt"/>
                <a:ea typeface="+mn-ea"/>
                <a:cs typeface="+mn-cs"/>
              </a:rPr>
              <a:t>etmek </a:t>
            </a:r>
            <a:r>
              <a:rPr lang="tr-TR" sz="1200" kern="1200" dirty="0" smtClean="0">
                <a:solidFill>
                  <a:schemeClr val="tx1"/>
                </a:solidFill>
                <a:latin typeface="+mn-lt"/>
                <a:ea typeface="+mn-ea"/>
                <a:cs typeface="+mn-cs"/>
              </a:rPr>
              <a:t>bir iletişim engelidir. Biri sizinle alay ederek konuşsa ne </a:t>
            </a:r>
            <a:r>
              <a:rPr lang="tr-TR" sz="1200" kern="1200" dirty="0" err="1" smtClean="0">
                <a:solidFill>
                  <a:schemeClr val="tx1"/>
                </a:solidFill>
                <a:latin typeface="+mn-lt"/>
                <a:ea typeface="+mn-ea"/>
                <a:cs typeface="+mn-cs"/>
              </a:rPr>
              <a:t>hissedersiniz?"sorusu</a:t>
            </a:r>
            <a:r>
              <a:rPr lang="tr-TR"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öğrencilere yönlendirilir. Gönüllü öğrencilerden yanıtlar alınır.</a:t>
            </a:r>
          </a:p>
          <a:p>
            <a:r>
              <a:rPr lang="tr-TR" sz="1200" kern="1200" dirty="0" smtClean="0">
                <a:solidFill>
                  <a:schemeClr val="tx1"/>
                </a:solidFill>
                <a:latin typeface="+mn-lt"/>
                <a:ea typeface="+mn-ea"/>
                <a:cs typeface="+mn-cs"/>
              </a:rPr>
              <a:t>"Karşımızdaki insan ile sağlıklı iletişim kurabilmemiz için kullandığımız kelimelere özen göstermemiz önemlidir."</a:t>
            </a:r>
          </a:p>
          <a:p>
            <a:endParaRPr 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Öğrencilere "Bu resimde neler </a:t>
            </a:r>
            <a:r>
              <a:rPr lang="tr-TR" sz="1200" kern="1200" dirty="0" smtClean="0">
                <a:solidFill>
                  <a:schemeClr val="tx1"/>
                </a:solidFill>
                <a:latin typeface="+mn-lt"/>
                <a:ea typeface="+mn-ea"/>
                <a:cs typeface="+mn-cs"/>
              </a:rPr>
              <a:t>görüyorsunuz?</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İki </a:t>
            </a:r>
            <a:r>
              <a:rPr lang="tr-TR" sz="1200" kern="1200" dirty="0" smtClean="0">
                <a:solidFill>
                  <a:schemeClr val="tx1"/>
                </a:solidFill>
                <a:latin typeface="+mn-lt"/>
                <a:ea typeface="+mn-ea"/>
                <a:cs typeface="+mn-cs"/>
              </a:rPr>
              <a:t>çocuk arasında iletişim var </a:t>
            </a:r>
            <a:r>
              <a:rPr lang="tr-TR" sz="1200" kern="1200" dirty="0" smtClean="0">
                <a:solidFill>
                  <a:schemeClr val="tx1"/>
                </a:solidFill>
                <a:latin typeface="+mn-lt"/>
                <a:ea typeface="+mn-ea"/>
                <a:cs typeface="+mn-cs"/>
              </a:rPr>
              <a:t>mı?"</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Resimdeki çocuklar arasında bir iletişim engeli var. Sizce bu </a:t>
            </a:r>
            <a:r>
              <a:rPr lang="tr-TR" sz="1200" kern="1200" dirty="0" smtClean="0">
                <a:solidFill>
                  <a:schemeClr val="tx1"/>
                </a:solidFill>
                <a:latin typeface="+mn-lt"/>
                <a:ea typeface="+mn-ea"/>
                <a:cs typeface="+mn-cs"/>
              </a:rPr>
              <a:t>nedir?" </a:t>
            </a:r>
            <a:r>
              <a:rPr lang="tr-TR" sz="1200" kern="1200" dirty="0" smtClean="0">
                <a:solidFill>
                  <a:schemeClr val="tx1"/>
                </a:solidFill>
                <a:latin typeface="+mn-lt"/>
                <a:ea typeface="+mn-ea"/>
                <a:cs typeface="+mn-cs"/>
              </a:rPr>
              <a:t>soruları yönlendirilir. Gönüllü öğrencilerden yanıtlar alınır. Diğer </a:t>
            </a:r>
            <a:r>
              <a:rPr lang="tr-TR" sz="1200" kern="1200" dirty="0" err="1" smtClean="0">
                <a:solidFill>
                  <a:schemeClr val="tx1"/>
                </a:solidFill>
                <a:latin typeface="+mn-lt"/>
                <a:ea typeface="+mn-ea"/>
                <a:cs typeface="+mn-cs"/>
              </a:rPr>
              <a:t>slayta</a:t>
            </a:r>
            <a:r>
              <a:rPr lang="tr-TR" sz="1200" kern="1200" dirty="0" smtClean="0">
                <a:solidFill>
                  <a:schemeClr val="tx1"/>
                </a:solidFill>
                <a:latin typeface="+mn-lt"/>
                <a:ea typeface="+mn-ea"/>
                <a:cs typeface="+mn-cs"/>
              </a:rPr>
              <a:t> geçilir.</a:t>
            </a:r>
          </a:p>
          <a:p>
            <a:endParaRPr lang="tr-T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"Bağırarak konuşmak bir iletişim engelidir. Biri sizinle bağırarak konuşsa ne </a:t>
            </a:r>
            <a:r>
              <a:rPr lang="tr-TR" sz="1200" kern="1200" dirty="0" err="1" smtClean="0">
                <a:solidFill>
                  <a:schemeClr val="tx1"/>
                </a:solidFill>
                <a:latin typeface="+mn-lt"/>
                <a:ea typeface="+mn-ea"/>
                <a:cs typeface="+mn-cs"/>
              </a:rPr>
              <a:t>hissedersiniz?"sorusu</a:t>
            </a:r>
            <a:r>
              <a:rPr lang="tr-TR"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öğrencilere yönlendirilir. Gönüllü öğrencilerden yanıtlar alınır.</a:t>
            </a:r>
          </a:p>
          <a:p>
            <a:r>
              <a:rPr lang="tr-TR" sz="1200" kern="1200" dirty="0" smtClean="0">
                <a:solidFill>
                  <a:schemeClr val="tx1"/>
                </a:solidFill>
                <a:latin typeface="+mn-lt"/>
                <a:ea typeface="+mn-ea"/>
                <a:cs typeface="+mn-cs"/>
              </a:rPr>
              <a:t>" Karşımızdaki insanın bizi anlamamasına, üzülmesine neden olabilir. Bu nedenle konuşurken ses tonumuza dikkat etmeliyiz."</a:t>
            </a:r>
          </a:p>
          <a:p>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"Az önce saydığımız iletişim engellerinden uzak durarak insanlarla daha sağlıklı iletişim kurabiliriz. Buna etkili iletişim deriz. </a:t>
            </a:r>
            <a:r>
              <a:rPr lang="tr-TR" sz="1200" kern="1200" dirty="0" smtClean="0">
                <a:solidFill>
                  <a:schemeClr val="tx1"/>
                </a:solidFill>
                <a:latin typeface="+mn-lt"/>
                <a:ea typeface="+mn-ea"/>
                <a:cs typeface="+mn-cs"/>
              </a:rPr>
              <a:t>Peki </a:t>
            </a:r>
            <a:r>
              <a:rPr lang="tr-TR" sz="1200" kern="1200" dirty="0" smtClean="0">
                <a:solidFill>
                  <a:schemeClr val="tx1"/>
                </a:solidFill>
                <a:latin typeface="+mn-lt"/>
                <a:ea typeface="+mn-ea"/>
                <a:cs typeface="+mn-cs"/>
              </a:rPr>
              <a:t>sizce etkili iletişime bize sağladığı yararlar </a:t>
            </a:r>
            <a:r>
              <a:rPr lang="tr-TR" sz="1200" kern="1200" dirty="0" smtClean="0">
                <a:solidFill>
                  <a:schemeClr val="tx1"/>
                </a:solidFill>
                <a:latin typeface="+mn-lt"/>
                <a:ea typeface="+mn-ea"/>
                <a:cs typeface="+mn-cs"/>
              </a:rPr>
              <a:t>nelerdir?" </a:t>
            </a:r>
            <a:r>
              <a:rPr lang="tr-TR" sz="1200" kern="1200" dirty="0" smtClean="0">
                <a:solidFill>
                  <a:schemeClr val="tx1"/>
                </a:solidFill>
                <a:latin typeface="+mn-lt"/>
                <a:ea typeface="+mn-ea"/>
                <a:cs typeface="+mn-cs"/>
              </a:rPr>
              <a:t>sorusu öğrencilere yönlendirilir.  Gönüllü örencilerden yanıtlar alınır.</a:t>
            </a:r>
          </a:p>
          <a:p>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Etkili İletişimin Bize Sağladığı Yararlar</a:t>
            </a:r>
          </a:p>
          <a:p>
            <a:r>
              <a:rPr lang="tr-TR" sz="1200" kern="1200" dirty="0" smtClean="0">
                <a:solidFill>
                  <a:schemeClr val="tx1"/>
                </a:solidFill>
                <a:latin typeface="+mn-lt"/>
                <a:ea typeface="+mn-ea"/>
                <a:cs typeface="+mn-cs"/>
              </a:rPr>
              <a:t>	"Etkili iletişim birbirimizi daha iyi anlamamızı sağlar."</a:t>
            </a:r>
          </a:p>
          <a:p>
            <a:r>
              <a:rPr lang="tr-TR" sz="1200" kern="1200" dirty="0" smtClean="0">
                <a:solidFill>
                  <a:schemeClr val="tx1"/>
                </a:solidFill>
                <a:latin typeface="+mn-lt"/>
                <a:ea typeface="+mn-ea"/>
                <a:cs typeface="+mn-cs"/>
              </a:rPr>
              <a:t>"Birbirimize karşı saygılı ve hoşgörülü oluruz.”</a:t>
            </a:r>
          </a:p>
          <a:p>
            <a:r>
              <a:rPr lang="tr-TR" sz="1200" kern="1200" dirty="0" smtClean="0">
                <a:solidFill>
                  <a:schemeClr val="tx1"/>
                </a:solidFill>
                <a:latin typeface="+mn-lt"/>
                <a:ea typeface="+mn-ea"/>
                <a:cs typeface="+mn-cs"/>
              </a:rPr>
              <a:t>" Karşımızdaki insanı kırmayız." </a:t>
            </a:r>
          </a:p>
          <a:p>
            <a:endParaRPr lang="tr-T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Etkili İletişim Kurmanın Yolları</a:t>
            </a:r>
          </a:p>
          <a:p>
            <a:r>
              <a:rPr lang="tr-TR" sz="1200" kern="1200" dirty="0" smtClean="0">
                <a:solidFill>
                  <a:schemeClr val="tx1"/>
                </a:solidFill>
                <a:latin typeface="+mn-lt"/>
                <a:ea typeface="+mn-ea"/>
                <a:cs typeface="+mn-cs"/>
              </a:rPr>
              <a:t>	"Etkili iletişim kurmanın bazı yollarından size bahsedeceğim.”</a:t>
            </a:r>
          </a:p>
          <a:p>
            <a:r>
              <a:rPr lang="tr-TR" sz="1200" kern="1200" dirty="0" smtClean="0">
                <a:solidFill>
                  <a:schemeClr val="tx1"/>
                </a:solidFill>
                <a:latin typeface="+mn-lt"/>
                <a:ea typeface="+mn-ea"/>
                <a:cs typeface="+mn-cs"/>
              </a:rPr>
              <a:t>-göz teması kurmak</a:t>
            </a:r>
          </a:p>
          <a:p>
            <a:r>
              <a:rPr lang="tr-TR" sz="1200" kern="1200" dirty="0" smtClean="0">
                <a:solidFill>
                  <a:schemeClr val="tx1"/>
                </a:solidFill>
                <a:latin typeface="+mn-lt"/>
                <a:ea typeface="+mn-ea"/>
                <a:cs typeface="+mn-cs"/>
              </a:rPr>
              <a:t>-teşekkür etmek</a:t>
            </a:r>
          </a:p>
          <a:p>
            <a:r>
              <a:rPr lang="tr-TR" sz="1200" kern="1200" dirty="0" smtClean="0">
                <a:solidFill>
                  <a:schemeClr val="tx1"/>
                </a:solidFill>
                <a:latin typeface="+mn-lt"/>
                <a:ea typeface="+mn-ea"/>
                <a:cs typeface="+mn-cs"/>
              </a:rPr>
              <a:t>-selam </a:t>
            </a:r>
            <a:r>
              <a:rPr lang="tr-TR" sz="1200" kern="1200" dirty="0" smtClean="0">
                <a:solidFill>
                  <a:schemeClr val="tx1"/>
                </a:solidFill>
                <a:latin typeface="+mn-lt"/>
                <a:ea typeface="+mn-ea"/>
                <a:cs typeface="+mn-cs"/>
              </a:rPr>
              <a:t>vermek« etkili iletişim kurmanın yollarından</a:t>
            </a:r>
            <a:r>
              <a:rPr lang="tr-TR" sz="1200" kern="1200" baseline="0" dirty="0" smtClean="0">
                <a:solidFill>
                  <a:schemeClr val="tx1"/>
                </a:solidFill>
                <a:latin typeface="+mn-lt"/>
                <a:ea typeface="+mn-ea"/>
                <a:cs typeface="+mn-cs"/>
              </a:rPr>
              <a:t> birkaçıdır.</a:t>
            </a:r>
            <a:endParaRPr lang="tr-TR" sz="1200" kern="1200" dirty="0" smtClean="0">
              <a:solidFill>
                <a:schemeClr val="tx1"/>
              </a:solidFill>
              <a:latin typeface="+mn-lt"/>
              <a:ea typeface="+mn-ea"/>
              <a:cs typeface="+mn-cs"/>
            </a:endParaRPr>
          </a:p>
          <a:p>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Etkili İletişim Kurmanın Yolları</a:t>
            </a:r>
          </a:p>
          <a:p>
            <a:r>
              <a:rPr lang="tr-TR" sz="1200" kern="1200" dirty="0" smtClean="0">
                <a:solidFill>
                  <a:schemeClr val="tx1"/>
                </a:solidFill>
                <a:latin typeface="+mn-lt"/>
                <a:ea typeface="+mn-ea"/>
                <a:cs typeface="+mn-cs"/>
              </a:rPr>
              <a:t>	"-nazik ve kibar olmak</a:t>
            </a:r>
          </a:p>
          <a:p>
            <a:r>
              <a:rPr lang="tr-TR"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dinlemek</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	-gülümsemek"  etkili iletişim kurmanın yollarından</a:t>
            </a:r>
            <a:r>
              <a:rPr lang="tr-TR" sz="1200" kern="1200" baseline="0" dirty="0" smtClean="0">
                <a:solidFill>
                  <a:schemeClr val="tx1"/>
                </a:solidFill>
                <a:latin typeface="+mn-lt"/>
                <a:ea typeface="+mn-ea"/>
                <a:cs typeface="+mn-cs"/>
              </a:rPr>
              <a:t> birkaçıdır.</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Katkıda bulunmak ya da soru sormak isteyen öğrencilere söz verilir.</a:t>
            </a:r>
          </a:p>
          <a:p>
            <a:endParaRPr lang="tr-T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Öğretmen öğrencilere "İletişim </a:t>
            </a:r>
            <a:r>
              <a:rPr lang="tr-TR" sz="1200" kern="1200" dirty="0" smtClean="0">
                <a:solidFill>
                  <a:schemeClr val="tx1"/>
                </a:solidFill>
                <a:latin typeface="+mn-lt"/>
                <a:ea typeface="+mn-ea"/>
                <a:cs typeface="+mn-cs"/>
              </a:rPr>
              <a:t>Nedir?" </a:t>
            </a:r>
            <a:r>
              <a:rPr lang="tr-TR" sz="1200" kern="1200" dirty="0" smtClean="0">
                <a:solidFill>
                  <a:schemeClr val="tx1"/>
                </a:solidFill>
                <a:latin typeface="+mn-lt"/>
                <a:ea typeface="+mn-ea"/>
                <a:cs typeface="+mn-cs"/>
              </a:rPr>
              <a:t>sorusunu yönlendirir. Gönüllü örencilerden yanıtlar alınır. "İletişim; insanların birbiri ile duygu, düşünce ve bilgi paylaşımlarını sağlayan </a:t>
            </a:r>
            <a:r>
              <a:rPr lang="tr-TR" sz="1200" kern="1200" dirty="0" smtClean="0">
                <a:solidFill>
                  <a:schemeClr val="tx1"/>
                </a:solidFill>
                <a:latin typeface="+mn-lt"/>
                <a:ea typeface="+mn-ea"/>
                <a:cs typeface="+mn-cs"/>
              </a:rPr>
              <a:t>araçtır.’’</a:t>
            </a:r>
            <a:r>
              <a:rPr lang="tr-TR" sz="1200" kern="1200" baseline="0" dirty="0" smtClean="0">
                <a:solidFill>
                  <a:schemeClr val="tx1"/>
                </a:solidFill>
                <a:latin typeface="+mn-lt"/>
                <a:ea typeface="+mn-ea"/>
                <a:cs typeface="+mn-cs"/>
              </a:rPr>
              <a:t> açıklaması yapılır.</a:t>
            </a:r>
            <a:endParaRPr lang="tr-TR" sz="1200" kern="1200" dirty="0" smtClean="0">
              <a:solidFill>
                <a:schemeClr val="tx1"/>
              </a:solidFill>
              <a:latin typeface="+mn-lt"/>
              <a:ea typeface="+mn-ea"/>
              <a:cs typeface="+mn-cs"/>
            </a:endParaRPr>
          </a:p>
          <a:p>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"Hayatımızın hangi alanında iletişime ihtiyaç duyarız" sorusu örencilere yönlendirilir. Gönüllü öğrencilerden yanıtlar alınır. Öğretmen de bazı örnekler verebilir. </a:t>
            </a:r>
          </a:p>
          <a:p>
            <a:r>
              <a:rPr lang="tr-TR" sz="1200" kern="1200" dirty="0" smtClean="0">
                <a:solidFill>
                  <a:schemeClr val="tx1"/>
                </a:solidFill>
                <a:latin typeface="+mn-lt"/>
                <a:ea typeface="+mn-ea"/>
                <a:cs typeface="+mn-cs"/>
              </a:rPr>
              <a:t>“Verdiğimiz örneklerde de gördüğümüz gibi hayatımızın her anında çevremizdeki insanlarla iletişim halindeyiz. Ailemiz, arkadaşlarımız, öğretmenlerimiz, akrabalarımız vs.”</a:t>
            </a:r>
          </a:p>
          <a:p>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"Şimdi herkesin yanında oturan arkadaşına dönmesini istiyorum. Üç dakika hiç konuşmadan sadece arkadaşınıza bakın."(İki-üç dakika sonra etkinliği sonlandırın.)</a:t>
            </a:r>
          </a:p>
          <a:p>
            <a:r>
              <a:rPr lang="tr-TR" sz="1200" kern="1200" dirty="0" smtClean="0">
                <a:solidFill>
                  <a:schemeClr val="tx1"/>
                </a:solidFill>
                <a:latin typeface="+mn-lt"/>
                <a:ea typeface="+mn-ea"/>
                <a:cs typeface="+mn-cs"/>
              </a:rPr>
              <a:t>“Arkadaşınız ile hiç konuşmadınız. </a:t>
            </a:r>
            <a:r>
              <a:rPr lang="tr-TR" sz="1200" kern="1200" dirty="0" smtClean="0">
                <a:solidFill>
                  <a:schemeClr val="tx1"/>
                </a:solidFill>
                <a:latin typeface="+mn-lt"/>
                <a:ea typeface="+mn-ea"/>
                <a:cs typeface="+mn-cs"/>
              </a:rPr>
              <a:t>Peki </a:t>
            </a:r>
            <a:r>
              <a:rPr lang="tr-TR" sz="1200" kern="1200" dirty="0" smtClean="0">
                <a:solidFill>
                  <a:schemeClr val="tx1"/>
                </a:solidFill>
                <a:latin typeface="+mn-lt"/>
                <a:ea typeface="+mn-ea"/>
                <a:cs typeface="+mn-cs"/>
              </a:rPr>
              <a:t>bu süreçte arkadaşınızın duygularını fark ettiniz </a:t>
            </a:r>
            <a:r>
              <a:rPr lang="tr-TR" sz="1200" kern="1200" dirty="0" smtClean="0">
                <a:solidFill>
                  <a:schemeClr val="tx1"/>
                </a:solidFill>
                <a:latin typeface="+mn-lt"/>
                <a:ea typeface="+mn-ea"/>
                <a:cs typeface="+mn-cs"/>
              </a:rPr>
              <a:t>mi? Yanınızda </a:t>
            </a:r>
            <a:r>
              <a:rPr lang="tr-TR" sz="1200" kern="1200" dirty="0" smtClean="0">
                <a:solidFill>
                  <a:schemeClr val="tx1"/>
                </a:solidFill>
                <a:latin typeface="+mn-lt"/>
                <a:ea typeface="+mn-ea"/>
                <a:cs typeface="+mn-cs"/>
              </a:rPr>
              <a:t>oturan arkadaşınız mutlu muydu, üzgün müydü, kızgın </a:t>
            </a:r>
            <a:r>
              <a:rPr lang="tr-TR" sz="1200" kern="1200" dirty="0" smtClean="0">
                <a:solidFill>
                  <a:schemeClr val="tx1"/>
                </a:solidFill>
                <a:latin typeface="+mn-lt"/>
                <a:ea typeface="+mn-ea"/>
                <a:cs typeface="+mn-cs"/>
              </a:rPr>
              <a:t>mıydı?” sorusu yönlendirilir.</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(Gönüllü öğrencilerden yanıtlar alınır.)</a:t>
            </a:r>
          </a:p>
          <a:p>
            <a:r>
              <a:rPr lang="tr-TR" sz="1200" kern="1200" dirty="0" smtClean="0">
                <a:solidFill>
                  <a:schemeClr val="tx1"/>
                </a:solidFill>
                <a:latin typeface="+mn-lt"/>
                <a:ea typeface="+mn-ea"/>
                <a:cs typeface="+mn-cs"/>
              </a:rPr>
              <a:t>“Bizler iletişim kurarken sıklıkla kelimeleri kullanırız. Kelimelerin yanı sıra yüz ifadelerimiz, el kol hareketlerimiz, bakışlarımız, ses tonumuz, beden dili ile de iletişim kurarız. Az önce yaptığımız etkinlikte beden dilimiz ile de karşımızdaki insanlara mesajlar verebildiğimizi gördük.”</a:t>
            </a:r>
          </a:p>
          <a:p>
            <a:endParaRPr 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“Bazı davranışlarımız insanlarla iletişimimizi olumsuz etkiler. Bu davranışlara iletişim engelleri diyoruz. ( Bu sırada gönüllü öğrencilerden gelen örnekleri alır)</a:t>
            </a:r>
          </a:p>
          <a:p>
            <a:r>
              <a:rPr lang="tr-TR" sz="1200" kern="1200" dirty="0" smtClean="0">
                <a:solidFill>
                  <a:schemeClr val="tx1"/>
                </a:solidFill>
                <a:latin typeface="+mn-lt"/>
                <a:ea typeface="+mn-ea"/>
                <a:cs typeface="+mn-cs"/>
              </a:rPr>
              <a:t>“Şimdi sizlere bazı resimler göstereceğim. Resimlerdeki iletişim engellerini </a:t>
            </a:r>
            <a:r>
              <a:rPr lang="tr-TR" sz="1200" kern="1200" dirty="0" smtClean="0">
                <a:solidFill>
                  <a:schemeClr val="tx1"/>
                </a:solidFill>
                <a:latin typeface="+mn-lt"/>
                <a:ea typeface="+mn-ea"/>
                <a:cs typeface="+mn-cs"/>
              </a:rPr>
              <a:t>hep birlikte bulmaya </a:t>
            </a:r>
            <a:r>
              <a:rPr lang="tr-TR" sz="1200" kern="1200" dirty="0" smtClean="0">
                <a:solidFill>
                  <a:schemeClr val="tx1"/>
                </a:solidFill>
                <a:latin typeface="+mn-lt"/>
                <a:ea typeface="+mn-ea"/>
                <a:cs typeface="+mn-cs"/>
              </a:rPr>
              <a:t>çalışacağız.” (Sırasıyla iletişim engelleri slaytları gösterilir.)</a:t>
            </a:r>
          </a:p>
          <a:p>
            <a:endParaRPr lang="tr-T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Öğrencilere "Bu resimde neler </a:t>
            </a:r>
            <a:r>
              <a:rPr lang="tr-TR" sz="1200" kern="1200" dirty="0" smtClean="0">
                <a:solidFill>
                  <a:schemeClr val="tx1"/>
                </a:solidFill>
                <a:latin typeface="+mn-lt"/>
                <a:ea typeface="+mn-ea"/>
                <a:cs typeface="+mn-cs"/>
              </a:rPr>
              <a:t>görüyorsunuz? </a:t>
            </a:r>
            <a:r>
              <a:rPr lang="tr-TR" sz="1200" kern="1200" dirty="0" smtClean="0">
                <a:solidFill>
                  <a:schemeClr val="tx1"/>
                </a:solidFill>
                <a:latin typeface="+mn-lt"/>
                <a:ea typeface="+mn-ea"/>
                <a:cs typeface="+mn-cs"/>
              </a:rPr>
              <a:t>İki çocuk arasında iletişim var </a:t>
            </a:r>
            <a:r>
              <a:rPr lang="tr-TR" sz="1200" kern="1200" dirty="0" smtClean="0">
                <a:solidFill>
                  <a:schemeClr val="tx1"/>
                </a:solidFill>
                <a:latin typeface="+mn-lt"/>
                <a:ea typeface="+mn-ea"/>
                <a:cs typeface="+mn-cs"/>
              </a:rPr>
              <a:t>mı?"</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Resimdeki çocuklar arasında bir iletişim engeli var. Sizce bu </a:t>
            </a:r>
            <a:r>
              <a:rPr lang="tr-TR" sz="1200" kern="1200" dirty="0" smtClean="0">
                <a:solidFill>
                  <a:schemeClr val="tx1"/>
                </a:solidFill>
                <a:latin typeface="+mn-lt"/>
                <a:ea typeface="+mn-ea"/>
                <a:cs typeface="+mn-cs"/>
              </a:rPr>
              <a:t>nedir?" </a:t>
            </a:r>
            <a:r>
              <a:rPr lang="tr-TR" sz="1200" kern="1200" dirty="0" smtClean="0">
                <a:solidFill>
                  <a:schemeClr val="tx1"/>
                </a:solidFill>
                <a:latin typeface="+mn-lt"/>
                <a:ea typeface="+mn-ea"/>
                <a:cs typeface="+mn-cs"/>
              </a:rPr>
              <a:t>soruları yönlendirilir. Gönüllü öğrencilerden yanıtlar alınır. Diğer </a:t>
            </a:r>
            <a:r>
              <a:rPr lang="tr-TR" sz="1200" kern="1200" dirty="0" err="1" smtClean="0">
                <a:solidFill>
                  <a:schemeClr val="tx1"/>
                </a:solidFill>
                <a:latin typeface="+mn-lt"/>
                <a:ea typeface="+mn-ea"/>
                <a:cs typeface="+mn-cs"/>
              </a:rPr>
              <a:t>slayta</a:t>
            </a:r>
            <a:r>
              <a:rPr lang="tr-TR" sz="1200" kern="1200" dirty="0" smtClean="0">
                <a:solidFill>
                  <a:schemeClr val="tx1"/>
                </a:solidFill>
                <a:latin typeface="+mn-lt"/>
                <a:ea typeface="+mn-ea"/>
                <a:cs typeface="+mn-cs"/>
              </a:rPr>
              <a:t> geçilir.</a:t>
            </a:r>
          </a:p>
          <a:p>
            <a:endParaRPr 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"Dinlememek bir iletişim engelidir. Karşımızdaki insanı dinlemek istemediğimizde bunu kendisine nasıl ifade </a:t>
            </a:r>
            <a:r>
              <a:rPr lang="tr-TR" sz="1200" kern="1200" dirty="0" smtClean="0">
                <a:solidFill>
                  <a:schemeClr val="tx1"/>
                </a:solidFill>
                <a:latin typeface="+mn-lt"/>
                <a:ea typeface="+mn-ea"/>
                <a:cs typeface="+mn-cs"/>
              </a:rPr>
              <a:t>edebiliriz?" </a:t>
            </a:r>
            <a:r>
              <a:rPr lang="tr-TR" sz="1200" kern="1200" dirty="0" smtClean="0">
                <a:solidFill>
                  <a:schemeClr val="tx1"/>
                </a:solidFill>
                <a:latin typeface="+mn-lt"/>
                <a:ea typeface="+mn-ea"/>
                <a:cs typeface="+mn-cs"/>
              </a:rPr>
              <a:t>sorusu öğrencilere yönlendirilir. Gönüllü öğrencilerden yanıtlar alınır. Eksik ve yanlış cümleler öğretmenin yardımı ile etkili iletişime uygun hale getirilir.</a:t>
            </a:r>
          </a:p>
          <a:p>
            <a:r>
              <a:rPr lang="tr-TR" sz="1200" kern="1200" dirty="0" smtClean="0">
                <a:solidFill>
                  <a:schemeClr val="tx1"/>
                </a:solidFill>
                <a:latin typeface="+mn-lt"/>
                <a:ea typeface="+mn-ea"/>
                <a:cs typeface="+mn-cs"/>
              </a:rPr>
              <a:t>"Örneğin; Şuan seni dinleyemiyorum. İstersen daha sonra konuşabiliriz."</a:t>
            </a:r>
          </a:p>
          <a:p>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Öğrencilere "Bu resimde neler </a:t>
            </a:r>
            <a:r>
              <a:rPr lang="tr-TR" sz="1200" kern="1200" dirty="0" smtClean="0">
                <a:solidFill>
                  <a:schemeClr val="tx1"/>
                </a:solidFill>
                <a:latin typeface="+mn-lt"/>
                <a:ea typeface="+mn-ea"/>
                <a:cs typeface="+mn-cs"/>
              </a:rPr>
              <a:t>görüyorsunuz? </a:t>
            </a:r>
            <a:r>
              <a:rPr lang="tr-TR" sz="1200" kern="1200" dirty="0" smtClean="0">
                <a:solidFill>
                  <a:schemeClr val="tx1"/>
                </a:solidFill>
                <a:latin typeface="+mn-lt"/>
                <a:ea typeface="+mn-ea"/>
                <a:cs typeface="+mn-cs"/>
              </a:rPr>
              <a:t>Resimdeki çocuklar arasında iletişim var </a:t>
            </a:r>
            <a:r>
              <a:rPr lang="tr-TR" sz="1200" kern="1200" dirty="0" smtClean="0">
                <a:solidFill>
                  <a:schemeClr val="tx1"/>
                </a:solidFill>
                <a:latin typeface="+mn-lt"/>
                <a:ea typeface="+mn-ea"/>
                <a:cs typeface="+mn-cs"/>
              </a:rPr>
              <a:t>mı? </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Resimdeki çocuklar arasında bir iletişim engeli var. Sizce bu </a:t>
            </a:r>
            <a:r>
              <a:rPr lang="tr-TR" sz="1200" kern="1200" dirty="0" smtClean="0">
                <a:solidFill>
                  <a:schemeClr val="tx1"/>
                </a:solidFill>
                <a:latin typeface="+mn-lt"/>
                <a:ea typeface="+mn-ea"/>
                <a:cs typeface="+mn-cs"/>
              </a:rPr>
              <a:t>nedir?" </a:t>
            </a:r>
            <a:r>
              <a:rPr lang="tr-TR" sz="1200" kern="1200" dirty="0" smtClean="0">
                <a:solidFill>
                  <a:schemeClr val="tx1"/>
                </a:solidFill>
                <a:latin typeface="+mn-lt"/>
                <a:ea typeface="+mn-ea"/>
                <a:cs typeface="+mn-cs"/>
              </a:rPr>
              <a:t>soruları yönlendirilir. Gönüllü öğrencilerden yanıtlar alınır. Diğer </a:t>
            </a:r>
            <a:r>
              <a:rPr lang="tr-TR" sz="1200" kern="1200" dirty="0" err="1" smtClean="0">
                <a:solidFill>
                  <a:schemeClr val="tx1"/>
                </a:solidFill>
                <a:latin typeface="+mn-lt"/>
                <a:ea typeface="+mn-ea"/>
                <a:cs typeface="+mn-cs"/>
              </a:rPr>
              <a:t>slayta</a:t>
            </a:r>
            <a:r>
              <a:rPr lang="tr-TR" sz="1200" kern="1200" dirty="0" smtClean="0">
                <a:solidFill>
                  <a:schemeClr val="tx1"/>
                </a:solidFill>
                <a:latin typeface="+mn-lt"/>
                <a:ea typeface="+mn-ea"/>
                <a:cs typeface="+mn-cs"/>
              </a:rPr>
              <a:t> geçilir.</a:t>
            </a:r>
          </a:p>
          <a:p>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"Öfkelenmek bir iletişim engelidir. Karşımızdaki insana öfkelendiğimizde/kızdığımızda bunu kendisine nasıl ifade </a:t>
            </a:r>
            <a:r>
              <a:rPr lang="tr-TR" sz="1200" kern="1200" dirty="0" smtClean="0">
                <a:solidFill>
                  <a:schemeClr val="tx1"/>
                </a:solidFill>
                <a:latin typeface="+mn-lt"/>
                <a:ea typeface="+mn-ea"/>
                <a:cs typeface="+mn-cs"/>
              </a:rPr>
              <a:t>edebiliriz?" </a:t>
            </a:r>
            <a:r>
              <a:rPr lang="tr-TR" sz="1200" kern="1200" dirty="0" smtClean="0">
                <a:solidFill>
                  <a:schemeClr val="tx1"/>
                </a:solidFill>
                <a:latin typeface="+mn-lt"/>
                <a:ea typeface="+mn-ea"/>
                <a:cs typeface="+mn-cs"/>
              </a:rPr>
              <a:t>sorusu öğrencilere yönlendirilir. Gönüllü öğrencilerden yanıtlar alınır. Eksik ve yanlış cümleler öğretmenin yardımı ile etkili iletişime uygun hale getirilir .</a:t>
            </a:r>
          </a:p>
          <a:p>
            <a:r>
              <a:rPr lang="tr-TR" sz="1200" kern="1200" dirty="0" smtClean="0">
                <a:solidFill>
                  <a:schemeClr val="tx1"/>
                </a:solidFill>
                <a:latin typeface="+mn-lt"/>
                <a:ea typeface="+mn-ea"/>
                <a:cs typeface="+mn-cs"/>
              </a:rPr>
              <a:t>"Örneğin; Şuan sana çok öfkeliyim. Bu davranışın beni çok öfkelendirdi. Daha sonra konuşabiliriz, diyebiliriz. Daha önce öğrendiğimiz öfkelendiğimizde sakinleşme yöntemlerini kullanabiliriz."</a:t>
            </a:r>
          </a:p>
          <a:p>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14.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8.svg"/><Relationship Id="rId11" Type="http://schemas.openxmlformats.org/officeDocument/2006/relationships/image" Target="../media/image8.png"/><Relationship Id="rId5" Type="http://schemas.openxmlformats.org/officeDocument/2006/relationships/image" Target="../media/image41.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42.png"/><Relationship Id="rId1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46.png"/><Relationship Id="rId12" Type="http://schemas.openxmlformats.org/officeDocument/2006/relationships/image" Target="../media/image78.svg"/><Relationship Id="rId17" Type="http://schemas.openxmlformats.org/officeDocument/2006/relationships/image" Target="../media/image8.png"/><Relationship Id="rId2" Type="http://schemas.openxmlformats.org/officeDocument/2006/relationships/notesSlide" Target="../notesSlides/notesSlide15.xml"/><Relationship Id="rId16"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85.svg"/><Relationship Id="rId11" Type="http://schemas.openxmlformats.org/officeDocument/2006/relationships/image" Target="../media/image41.png"/><Relationship Id="rId5" Type="http://schemas.openxmlformats.org/officeDocument/2006/relationships/image" Target="../media/image45.png"/><Relationship Id="rId15" Type="http://schemas.openxmlformats.org/officeDocument/2006/relationships/image" Target="../media/image43.png"/><Relationship Id="rId10" Type="http://schemas.openxmlformats.org/officeDocument/2006/relationships/image" Target="../media/image6.svg"/><Relationship Id="rId4" Type="http://schemas.openxmlformats.org/officeDocument/2006/relationships/image" Target="../media/image76.svg"/><Relationship Id="rId9" Type="http://schemas.openxmlformats.org/officeDocument/2006/relationships/image" Target="../media/image47.png"/><Relationship Id="rId14" Type="http://schemas.openxmlformats.org/officeDocument/2006/relationships/image" Target="../media/image80.sv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4.png"/><Relationship Id="rId18" Type="http://schemas.openxmlformats.org/officeDocument/2006/relationships/image" Target="../media/image32.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 Id="rId1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1.png"/><Relationship Id="rId18" Type="http://schemas.openxmlformats.org/officeDocument/2006/relationships/image" Target="../media/image46.sv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40.sv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38.svg"/><Relationship Id="rId4" Type="http://schemas.openxmlformats.org/officeDocument/2006/relationships/image" Target="../media/image2.svg"/><Relationship Id="rId9" Type="http://schemas.openxmlformats.org/officeDocument/2006/relationships/image" Target="../media/image19.png"/><Relationship Id="rId14" Type="http://schemas.openxmlformats.org/officeDocument/2006/relationships/image" Target="../media/image42.svg"/></Relationships>
</file>

<file path=ppt/slides/_rels/slide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29.png"/><Relationship Id="rId18" Type="http://schemas.openxmlformats.org/officeDocument/2006/relationships/image" Target="../media/image62.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56.sv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27.png"/><Relationship Id="rId14" Type="http://schemas.openxmlformats.org/officeDocument/2006/relationships/image" Target="../media/image58.sv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3.png"/><Relationship Id="rId4" Type="http://schemas.openxmlformats.org/officeDocument/2006/relationships/image" Target="../media/image64.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5266926">
            <a:off x="4924662" y="-1675803"/>
            <a:ext cx="8267769" cy="13638605"/>
          </a:xfrm>
          <a:custGeom>
            <a:avLst/>
            <a:gdLst/>
            <a:ahLst/>
            <a:cxnLst/>
            <a:rect l="l" t="t" r="r" b="b"/>
            <a:pathLst>
              <a:path w="8267769" h="13638605">
                <a:moveTo>
                  <a:pt x="0" y="0"/>
                </a:moveTo>
                <a:lnTo>
                  <a:pt x="8267770" y="0"/>
                </a:lnTo>
                <a:lnTo>
                  <a:pt x="8267770" y="13638606"/>
                </a:lnTo>
                <a:lnTo>
                  <a:pt x="0" y="13638606"/>
                </a:lnTo>
                <a:lnTo>
                  <a:pt x="0" y="0"/>
                </a:lnTo>
                <a:close/>
              </a:path>
            </a:pathLst>
          </a:custGeom>
          <a:blipFill>
            <a:blip r:embed="rId3" cstate="print">
              <a:extLst>
                <a:ext uri="{96DAC541-7B7A-43D3-8B79-37D633B846F1}">
                  <asvg:svgBlip xmlns:asvg="http://schemas.microsoft.com/office/drawing/2016/SVG/main" xmlns="" r:embed="rId4"/>
                </a:ext>
              </a:extLst>
            </a:blip>
            <a:stretch>
              <a:fillRect r="-19071"/>
            </a:stretch>
          </a:blipFill>
        </p:spPr>
      </p:sp>
      <p:grpSp>
        <p:nvGrpSpPr>
          <p:cNvPr id="3" name="Group 3"/>
          <p:cNvGrpSpPr/>
          <p:nvPr/>
        </p:nvGrpSpPr>
        <p:grpSpPr>
          <a:xfrm>
            <a:off x="3225812" y="1990340"/>
            <a:ext cx="11423206" cy="4576743"/>
            <a:chOff x="0" y="0"/>
            <a:chExt cx="15230941" cy="6102324"/>
          </a:xfrm>
        </p:grpSpPr>
        <p:sp>
          <p:nvSpPr>
            <p:cNvPr id="4" name="TextBox 4"/>
            <p:cNvSpPr txBox="1"/>
            <p:nvPr/>
          </p:nvSpPr>
          <p:spPr>
            <a:xfrm>
              <a:off x="0" y="9525"/>
              <a:ext cx="15230941" cy="4332119"/>
            </a:xfrm>
            <a:prstGeom prst="rect">
              <a:avLst/>
            </a:prstGeom>
          </p:spPr>
          <p:txBody>
            <a:bodyPr lIns="0" tIns="0" rIns="0" bIns="0" rtlCol="0" anchor="t">
              <a:spAutoFit/>
            </a:bodyPr>
            <a:lstStyle/>
            <a:p>
              <a:pPr algn="ctr">
                <a:lnSpc>
                  <a:spcPts val="12290"/>
                </a:lnSpc>
              </a:pPr>
              <a:r>
                <a:rPr lang="en-US" sz="11172">
                  <a:solidFill>
                    <a:srgbClr val="073A64"/>
                  </a:solidFill>
                  <a:latin typeface="Bryndan Write"/>
                </a:rPr>
                <a:t>İLETİŞİM BECERİLERİ</a:t>
              </a:r>
            </a:p>
          </p:txBody>
        </p:sp>
        <p:sp>
          <p:nvSpPr>
            <p:cNvPr id="5" name="TextBox 5"/>
            <p:cNvSpPr txBox="1"/>
            <p:nvPr/>
          </p:nvSpPr>
          <p:spPr>
            <a:xfrm>
              <a:off x="0" y="4293019"/>
              <a:ext cx="15230941" cy="1809305"/>
            </a:xfrm>
            <a:prstGeom prst="rect">
              <a:avLst/>
            </a:prstGeom>
          </p:spPr>
          <p:txBody>
            <a:bodyPr lIns="0" tIns="0" rIns="0" bIns="0" rtlCol="0" anchor="t">
              <a:spAutoFit/>
            </a:bodyPr>
            <a:lstStyle/>
            <a:p>
              <a:pPr algn="ctr">
                <a:lnSpc>
                  <a:spcPts val="5520"/>
                </a:lnSpc>
              </a:pPr>
              <a:r>
                <a:rPr lang="en-US" sz="3943">
                  <a:solidFill>
                    <a:srgbClr val="073A64"/>
                  </a:solidFill>
                  <a:latin typeface="KG Primary Penmanship"/>
                </a:rPr>
                <a:t>OKUL ÖNCESİ/İLKOKUL </a:t>
              </a:r>
            </a:p>
            <a:p>
              <a:pPr algn="ctr">
                <a:lnSpc>
                  <a:spcPts val="5520"/>
                </a:lnSpc>
              </a:pPr>
              <a:r>
                <a:rPr lang="en-US" sz="3943">
                  <a:solidFill>
                    <a:srgbClr val="073A64"/>
                  </a:solidFill>
                  <a:latin typeface="KG Primary Penmanship"/>
                </a:rPr>
                <a:t>ÖĞRENCİ SUNUSU</a:t>
              </a:r>
            </a:p>
          </p:txBody>
        </p:sp>
      </p:grpSp>
      <p:grpSp>
        <p:nvGrpSpPr>
          <p:cNvPr id="6" name="Group 6"/>
          <p:cNvGrpSpPr/>
          <p:nvPr/>
        </p:nvGrpSpPr>
        <p:grpSpPr>
          <a:xfrm rot="-478870">
            <a:off x="875325" y="6668847"/>
            <a:ext cx="2989595" cy="3249640"/>
            <a:chOff x="0" y="0"/>
            <a:chExt cx="3986127" cy="4332854"/>
          </a:xfrm>
        </p:grpSpPr>
        <p:sp>
          <p:nvSpPr>
            <p:cNvPr id="7" name="Freeform 7"/>
            <p:cNvSpPr/>
            <p:nvPr/>
          </p:nvSpPr>
          <p:spPr>
            <a:xfrm rot="-520180">
              <a:off x="271082" y="237528"/>
              <a:ext cx="3443962" cy="3857799"/>
            </a:xfrm>
            <a:custGeom>
              <a:avLst/>
              <a:gdLst/>
              <a:ahLst/>
              <a:cxnLst/>
              <a:rect l="l" t="t" r="r" b="b"/>
              <a:pathLst>
                <a:path w="3443962" h="3857799">
                  <a:moveTo>
                    <a:pt x="0" y="0"/>
                  </a:moveTo>
                  <a:lnTo>
                    <a:pt x="3443962" y="0"/>
                  </a:lnTo>
                  <a:lnTo>
                    <a:pt x="3443962" y="3857798"/>
                  </a:lnTo>
                  <a:lnTo>
                    <a:pt x="0" y="3857798"/>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20180">
              <a:off x="562007" y="1290698"/>
              <a:ext cx="2583726" cy="930141"/>
            </a:xfrm>
            <a:custGeom>
              <a:avLst/>
              <a:gdLst/>
              <a:ahLst/>
              <a:cxnLst/>
              <a:rect l="l" t="t" r="r" b="b"/>
              <a:pathLst>
                <a:path w="2583726" h="930141">
                  <a:moveTo>
                    <a:pt x="0" y="0"/>
                  </a:moveTo>
                  <a:lnTo>
                    <a:pt x="2583726" y="0"/>
                  </a:lnTo>
                  <a:lnTo>
                    <a:pt x="2583726" y="930141"/>
                  </a:lnTo>
                  <a:lnTo>
                    <a:pt x="0" y="930141"/>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9" name="Freeform 9"/>
            <p:cNvSpPr/>
            <p:nvPr/>
          </p:nvSpPr>
          <p:spPr>
            <a:xfrm rot="-520180">
              <a:off x="1271942" y="2708351"/>
              <a:ext cx="1431860" cy="695103"/>
            </a:xfrm>
            <a:custGeom>
              <a:avLst/>
              <a:gdLst/>
              <a:ahLst/>
              <a:cxnLst/>
              <a:rect l="l" t="t" r="r" b="b"/>
              <a:pathLst>
                <a:path w="1431860" h="695103">
                  <a:moveTo>
                    <a:pt x="0" y="0"/>
                  </a:moveTo>
                  <a:lnTo>
                    <a:pt x="1431860" y="0"/>
                  </a:lnTo>
                  <a:lnTo>
                    <a:pt x="1431860" y="695103"/>
                  </a:lnTo>
                  <a:lnTo>
                    <a:pt x="0" y="695103"/>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grpSp>
      <p:grpSp>
        <p:nvGrpSpPr>
          <p:cNvPr id="10" name="Group 10"/>
          <p:cNvGrpSpPr/>
          <p:nvPr/>
        </p:nvGrpSpPr>
        <p:grpSpPr>
          <a:xfrm rot="-923913">
            <a:off x="14400680" y="5285137"/>
            <a:ext cx="2993354" cy="2383798"/>
            <a:chOff x="0" y="0"/>
            <a:chExt cx="3991139" cy="3178398"/>
          </a:xfrm>
        </p:grpSpPr>
        <p:sp>
          <p:nvSpPr>
            <p:cNvPr id="11" name="Freeform 11"/>
            <p:cNvSpPr/>
            <p:nvPr/>
          </p:nvSpPr>
          <p:spPr>
            <a:xfrm>
              <a:off x="0" y="0"/>
              <a:ext cx="3991139" cy="3178398"/>
            </a:xfrm>
            <a:custGeom>
              <a:avLst/>
              <a:gdLst/>
              <a:ahLst/>
              <a:cxnLst/>
              <a:rect l="l" t="t" r="r" b="b"/>
              <a:pathLst>
                <a:path w="3991139" h="3178398">
                  <a:moveTo>
                    <a:pt x="0" y="0"/>
                  </a:moveTo>
                  <a:lnTo>
                    <a:pt x="3991139" y="0"/>
                  </a:lnTo>
                  <a:lnTo>
                    <a:pt x="3991139" y="3178398"/>
                  </a:lnTo>
                  <a:lnTo>
                    <a:pt x="0" y="3178398"/>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12" name="Freeform 12"/>
            <p:cNvSpPr/>
            <p:nvPr/>
          </p:nvSpPr>
          <p:spPr>
            <a:xfrm>
              <a:off x="880587" y="1150719"/>
              <a:ext cx="2229966" cy="490593"/>
            </a:xfrm>
            <a:custGeom>
              <a:avLst/>
              <a:gdLst/>
              <a:ahLst/>
              <a:cxnLst/>
              <a:rect l="l" t="t" r="r" b="b"/>
              <a:pathLst>
                <a:path w="2229966" h="490593">
                  <a:moveTo>
                    <a:pt x="0" y="0"/>
                  </a:moveTo>
                  <a:lnTo>
                    <a:pt x="2229965" y="0"/>
                  </a:lnTo>
                  <a:lnTo>
                    <a:pt x="2229965" y="490592"/>
                  </a:lnTo>
                  <a:lnTo>
                    <a:pt x="0" y="490592"/>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sp>
          <p:nvSpPr>
            <p:cNvPr id="13" name="Freeform 13"/>
            <p:cNvSpPr/>
            <p:nvPr/>
          </p:nvSpPr>
          <p:spPr>
            <a:xfrm>
              <a:off x="1501858" y="1448447"/>
              <a:ext cx="987423" cy="664266"/>
            </a:xfrm>
            <a:custGeom>
              <a:avLst/>
              <a:gdLst/>
              <a:ahLst/>
              <a:cxnLst/>
              <a:rect l="l" t="t" r="r" b="b"/>
              <a:pathLst>
                <a:path w="987423" h="664266">
                  <a:moveTo>
                    <a:pt x="0" y="0"/>
                  </a:moveTo>
                  <a:lnTo>
                    <a:pt x="987423" y="0"/>
                  </a:lnTo>
                  <a:lnTo>
                    <a:pt x="987423" y="664266"/>
                  </a:lnTo>
                  <a:lnTo>
                    <a:pt x="0" y="664266"/>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sp>
      </p:grpSp>
      <p:sp>
        <p:nvSpPr>
          <p:cNvPr id="14" name="Freeform 14"/>
          <p:cNvSpPr/>
          <p:nvPr/>
        </p:nvSpPr>
        <p:spPr>
          <a:xfrm rot="10680161">
            <a:off x="13841442" y="2245621"/>
            <a:ext cx="2912497" cy="810204"/>
          </a:xfrm>
          <a:custGeom>
            <a:avLst/>
            <a:gdLst/>
            <a:ahLst/>
            <a:cxnLst/>
            <a:rect l="l" t="t" r="r" b="b"/>
            <a:pathLst>
              <a:path w="2912497" h="810204">
                <a:moveTo>
                  <a:pt x="0" y="0"/>
                </a:moveTo>
                <a:lnTo>
                  <a:pt x="2912497" y="0"/>
                </a:lnTo>
                <a:lnTo>
                  <a:pt x="2912497" y="810204"/>
                </a:lnTo>
                <a:lnTo>
                  <a:pt x="0" y="810204"/>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sp>
      <p:sp>
        <p:nvSpPr>
          <p:cNvPr id="15" name="TextBox 15"/>
          <p:cNvSpPr txBox="1"/>
          <p:nvPr/>
        </p:nvSpPr>
        <p:spPr>
          <a:xfrm>
            <a:off x="2783576" y="6915775"/>
            <a:ext cx="12307678" cy="2187005"/>
          </a:xfrm>
          <a:prstGeom prst="rect">
            <a:avLst/>
          </a:prstGeom>
        </p:spPr>
        <p:txBody>
          <a:bodyPr lIns="0" tIns="0" rIns="0" bIns="0" rtlCol="0" anchor="t">
            <a:spAutoFit/>
          </a:bodyPr>
          <a:lstStyle/>
          <a:p>
            <a:pPr algn="ctr">
              <a:lnSpc>
                <a:spcPts val="4319"/>
              </a:lnSpc>
            </a:pPr>
            <a:r>
              <a:rPr lang="en-US" sz="3455" spc="573">
                <a:solidFill>
                  <a:srgbClr val="073A64"/>
                </a:solidFill>
                <a:latin typeface="Glacial Indifference"/>
              </a:rPr>
              <a:t>2023 - 2024 Eğitim Öğretim Yılı </a:t>
            </a:r>
          </a:p>
          <a:p>
            <a:pPr algn="ctr">
              <a:lnSpc>
                <a:spcPts val="4319"/>
              </a:lnSpc>
            </a:pPr>
            <a:r>
              <a:rPr lang="en-US" sz="3455" spc="573">
                <a:solidFill>
                  <a:srgbClr val="073A64"/>
                </a:solidFill>
                <a:latin typeface="Glacial Indifference"/>
              </a:rPr>
              <a:t>“Kilis İl Mem Yerel Hedef</a:t>
            </a:r>
          </a:p>
          <a:p>
            <a:pPr algn="ctr">
              <a:lnSpc>
                <a:spcPts val="4319"/>
              </a:lnSpc>
            </a:pPr>
            <a:r>
              <a:rPr lang="en-US" sz="3455" spc="573">
                <a:solidFill>
                  <a:srgbClr val="073A64"/>
                </a:solidFill>
                <a:latin typeface="Glacial Indifference"/>
              </a:rPr>
              <a:t> İçerik Hazırlama Komisyonu” </a:t>
            </a:r>
          </a:p>
          <a:p>
            <a:pPr algn="ctr">
              <a:lnSpc>
                <a:spcPts val="4319"/>
              </a:lnSpc>
              <a:spcBef>
                <a:spcPct val="0"/>
              </a:spcBef>
            </a:pPr>
            <a:r>
              <a:rPr lang="en-US" sz="3455" spc="573">
                <a:solidFill>
                  <a:srgbClr val="073A64"/>
                </a:solidFill>
                <a:latin typeface="Glacial Indifference"/>
              </a:rPr>
              <a:t>tarafından hazırlanmıştır.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549823" y="2440025"/>
            <a:ext cx="6389650" cy="6389650"/>
          </a:xfrm>
          <a:custGeom>
            <a:avLst/>
            <a:gdLst/>
            <a:ahLst/>
            <a:cxnLst/>
            <a:rect l="l" t="t" r="r" b="b"/>
            <a:pathLst>
              <a:path w="6389650" h="6389650">
                <a:moveTo>
                  <a:pt x="0" y="0"/>
                </a:moveTo>
                <a:lnTo>
                  <a:pt x="6389650" y="0"/>
                </a:lnTo>
                <a:lnTo>
                  <a:pt x="6389650" y="6389650"/>
                </a:lnTo>
                <a:lnTo>
                  <a:pt x="0" y="6389650"/>
                </a:lnTo>
                <a:lnTo>
                  <a:pt x="0" y="0"/>
                </a:lnTo>
                <a:close/>
              </a:path>
            </a:pathLst>
          </a:custGeom>
          <a:blipFill>
            <a:blip r:embed="rId7" cstate="print"/>
            <a:stretch>
              <a:fillRect/>
            </a:stretch>
          </a:blipFill>
        </p:spPr>
      </p:sp>
      <p:sp>
        <p:nvSpPr>
          <p:cNvPr id="5" name="Metin kutusu 4"/>
          <p:cNvSpPr txBox="1"/>
          <p:nvPr/>
        </p:nvSpPr>
        <p:spPr>
          <a:xfrm>
            <a:off x="10591800" y="1943100"/>
            <a:ext cx="6629400" cy="6247864"/>
          </a:xfrm>
          <a:prstGeom prst="rect">
            <a:avLst/>
          </a:prstGeom>
          <a:noFill/>
        </p:spPr>
        <p:txBody>
          <a:bodyPr wrap="square" rtlCol="0">
            <a:spAutoFit/>
          </a:bodyPr>
          <a:lstStyle/>
          <a:p>
            <a:r>
              <a:rPr lang="tr-TR" sz="28000" dirty="0" smtClean="0">
                <a:solidFill>
                  <a:schemeClr val="bg1"/>
                </a:solidFill>
              </a:rPr>
              <a:t>  </a:t>
            </a:r>
            <a:r>
              <a:rPr lang="tr-TR" sz="40000" b="1" dirty="0" smtClean="0">
                <a:solidFill>
                  <a:schemeClr val="bg1"/>
                </a:solidFill>
              </a:rPr>
              <a:t>?</a:t>
            </a:r>
            <a:endParaRPr lang="tr-TR" sz="40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549823" y="2440025"/>
            <a:ext cx="6389650" cy="6389650"/>
          </a:xfrm>
          <a:custGeom>
            <a:avLst/>
            <a:gdLst/>
            <a:ahLst/>
            <a:cxnLst/>
            <a:rect l="l" t="t" r="r" b="b"/>
            <a:pathLst>
              <a:path w="6389650" h="6389650">
                <a:moveTo>
                  <a:pt x="0" y="0"/>
                </a:moveTo>
                <a:lnTo>
                  <a:pt x="6389650" y="0"/>
                </a:lnTo>
                <a:lnTo>
                  <a:pt x="6389650" y="6389650"/>
                </a:lnTo>
                <a:lnTo>
                  <a:pt x="0" y="6389650"/>
                </a:lnTo>
                <a:lnTo>
                  <a:pt x="0" y="0"/>
                </a:lnTo>
                <a:close/>
              </a:path>
            </a:pathLst>
          </a:custGeom>
          <a:blipFill>
            <a:blip r:embed="rId7" cstate="print"/>
            <a:stretch>
              <a:fillRect/>
            </a:stretch>
          </a:blipFill>
        </p:spPr>
      </p:sp>
      <p:sp>
        <p:nvSpPr>
          <p:cNvPr id="5" name="TextBox 5"/>
          <p:cNvSpPr txBox="1"/>
          <p:nvPr/>
        </p:nvSpPr>
        <p:spPr>
          <a:xfrm>
            <a:off x="9450911" y="3904552"/>
            <a:ext cx="8205639" cy="2009775"/>
          </a:xfrm>
          <a:prstGeom prst="rect">
            <a:avLst/>
          </a:prstGeom>
        </p:spPr>
        <p:txBody>
          <a:bodyPr lIns="0" tIns="0" rIns="0" bIns="0" rtlCol="0" anchor="t">
            <a:spAutoFit/>
          </a:bodyPr>
          <a:lstStyle/>
          <a:p>
            <a:pPr algn="ctr">
              <a:lnSpc>
                <a:spcPts val="14911"/>
              </a:lnSpc>
              <a:spcBef>
                <a:spcPct val="0"/>
              </a:spcBef>
            </a:pPr>
            <a:r>
              <a:rPr lang="en-US" sz="12425">
                <a:solidFill>
                  <a:srgbClr val="FFFFFF"/>
                </a:solidFill>
                <a:latin typeface="Bryndan Write"/>
              </a:rPr>
              <a:t>Alay Etmek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197317" y="2426506"/>
            <a:ext cx="7161752" cy="5960274"/>
          </a:xfrm>
          <a:custGeom>
            <a:avLst/>
            <a:gdLst/>
            <a:ahLst/>
            <a:cxnLst/>
            <a:rect l="l" t="t" r="r" b="b"/>
            <a:pathLst>
              <a:path w="7161752" h="5960274">
                <a:moveTo>
                  <a:pt x="0" y="0"/>
                </a:moveTo>
                <a:lnTo>
                  <a:pt x="7161753" y="0"/>
                </a:lnTo>
                <a:lnTo>
                  <a:pt x="7161753" y="5960274"/>
                </a:lnTo>
                <a:lnTo>
                  <a:pt x="0" y="5960274"/>
                </a:lnTo>
                <a:lnTo>
                  <a:pt x="0" y="0"/>
                </a:lnTo>
                <a:close/>
              </a:path>
            </a:pathLst>
          </a:custGeom>
          <a:blipFill>
            <a:blip r:embed="rId7" cstate="print"/>
            <a:stretch>
              <a:fillRect/>
            </a:stretch>
          </a:blipFill>
        </p:spPr>
      </p:sp>
      <p:sp>
        <p:nvSpPr>
          <p:cNvPr id="5" name="Metin kutusu 4"/>
          <p:cNvSpPr txBox="1"/>
          <p:nvPr/>
        </p:nvSpPr>
        <p:spPr>
          <a:xfrm>
            <a:off x="10591800" y="1943100"/>
            <a:ext cx="6629400" cy="6247864"/>
          </a:xfrm>
          <a:prstGeom prst="rect">
            <a:avLst/>
          </a:prstGeom>
          <a:noFill/>
        </p:spPr>
        <p:txBody>
          <a:bodyPr wrap="square" rtlCol="0">
            <a:spAutoFit/>
          </a:bodyPr>
          <a:lstStyle/>
          <a:p>
            <a:r>
              <a:rPr lang="tr-TR" sz="28000" dirty="0" smtClean="0">
                <a:solidFill>
                  <a:schemeClr val="bg1"/>
                </a:solidFill>
              </a:rPr>
              <a:t>  </a:t>
            </a:r>
            <a:r>
              <a:rPr lang="tr-TR" sz="40000" b="1" dirty="0" smtClean="0">
                <a:solidFill>
                  <a:schemeClr val="bg1"/>
                </a:solidFill>
              </a:rPr>
              <a:t>?</a:t>
            </a:r>
            <a:endParaRPr lang="tr-TR" sz="40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197317" y="2426506"/>
            <a:ext cx="7161752" cy="5960274"/>
          </a:xfrm>
          <a:custGeom>
            <a:avLst/>
            <a:gdLst/>
            <a:ahLst/>
            <a:cxnLst/>
            <a:rect l="l" t="t" r="r" b="b"/>
            <a:pathLst>
              <a:path w="7161752" h="5960274">
                <a:moveTo>
                  <a:pt x="0" y="0"/>
                </a:moveTo>
                <a:lnTo>
                  <a:pt x="7161753" y="0"/>
                </a:lnTo>
                <a:lnTo>
                  <a:pt x="7161753" y="5960274"/>
                </a:lnTo>
                <a:lnTo>
                  <a:pt x="0" y="5960274"/>
                </a:lnTo>
                <a:lnTo>
                  <a:pt x="0" y="0"/>
                </a:lnTo>
                <a:close/>
              </a:path>
            </a:pathLst>
          </a:custGeom>
          <a:blipFill>
            <a:blip r:embed="rId7" cstate="print"/>
            <a:stretch>
              <a:fillRect/>
            </a:stretch>
          </a:blipFill>
        </p:spPr>
      </p:sp>
      <p:sp>
        <p:nvSpPr>
          <p:cNvPr id="5" name="TextBox 5"/>
          <p:cNvSpPr txBox="1"/>
          <p:nvPr/>
        </p:nvSpPr>
        <p:spPr>
          <a:xfrm>
            <a:off x="9601201" y="3904552"/>
            <a:ext cx="7351616" cy="3895725"/>
          </a:xfrm>
          <a:prstGeom prst="rect">
            <a:avLst/>
          </a:prstGeom>
        </p:spPr>
        <p:txBody>
          <a:bodyPr wrap="square" lIns="0" tIns="0" rIns="0" bIns="0" rtlCol="0" anchor="t">
            <a:spAutoFit/>
          </a:bodyPr>
          <a:lstStyle/>
          <a:p>
            <a:pPr algn="ctr">
              <a:lnSpc>
                <a:spcPts val="14911"/>
              </a:lnSpc>
            </a:pPr>
            <a:r>
              <a:rPr lang="en-US" sz="12425" dirty="0" err="1">
                <a:solidFill>
                  <a:srgbClr val="FFFFFF"/>
                </a:solidFill>
                <a:latin typeface="Bryndan Write"/>
              </a:rPr>
              <a:t>Bağırarak</a:t>
            </a:r>
            <a:endParaRPr lang="en-US" sz="12425" dirty="0">
              <a:solidFill>
                <a:srgbClr val="FFFFFF"/>
              </a:solidFill>
              <a:latin typeface="Bryndan Write"/>
            </a:endParaRPr>
          </a:p>
          <a:p>
            <a:pPr algn="ctr">
              <a:lnSpc>
                <a:spcPts val="14911"/>
              </a:lnSpc>
              <a:spcBef>
                <a:spcPct val="0"/>
              </a:spcBef>
            </a:pPr>
            <a:r>
              <a:rPr lang="en-US" sz="12425" dirty="0" err="1">
                <a:solidFill>
                  <a:srgbClr val="FFFFFF"/>
                </a:solidFill>
                <a:latin typeface="Bryndan Write"/>
              </a:rPr>
              <a:t>Konuşmak</a:t>
            </a:r>
            <a:endParaRPr lang="en-US" sz="12425" dirty="0">
              <a:solidFill>
                <a:srgbClr val="FFFFFF"/>
              </a:solidFill>
              <a:latin typeface="Bryndan Writ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171912">
            <a:off x="2484027" y="1496463"/>
            <a:ext cx="13909812" cy="7688332"/>
          </a:xfrm>
          <a:custGeom>
            <a:avLst/>
            <a:gdLst/>
            <a:ahLst/>
            <a:cxnLst/>
            <a:rect l="l" t="t" r="r" b="b"/>
            <a:pathLst>
              <a:path w="13909812" h="7688332">
                <a:moveTo>
                  <a:pt x="0" y="0"/>
                </a:moveTo>
                <a:lnTo>
                  <a:pt x="13909812" y="0"/>
                </a:lnTo>
                <a:lnTo>
                  <a:pt x="13909812" y="7688332"/>
                </a:lnTo>
                <a:lnTo>
                  <a:pt x="0" y="768833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284793" y="7072670"/>
            <a:ext cx="2900068" cy="2932054"/>
            <a:chOff x="0" y="0"/>
            <a:chExt cx="3866757" cy="3909405"/>
          </a:xfrm>
        </p:grpSpPr>
        <p:sp>
          <p:nvSpPr>
            <p:cNvPr id="4" name="Freeform 4"/>
            <p:cNvSpPr/>
            <p:nvPr/>
          </p:nvSpPr>
          <p:spPr>
            <a:xfrm>
              <a:off x="0" y="0"/>
              <a:ext cx="3866757" cy="3909405"/>
            </a:xfrm>
            <a:custGeom>
              <a:avLst/>
              <a:gdLst/>
              <a:ahLst/>
              <a:cxnLst/>
              <a:rect l="l" t="t" r="r" b="b"/>
              <a:pathLst>
                <a:path w="3866757" h="3909405">
                  <a:moveTo>
                    <a:pt x="0" y="0"/>
                  </a:moveTo>
                  <a:lnTo>
                    <a:pt x="3866757" y="0"/>
                  </a:lnTo>
                  <a:lnTo>
                    <a:pt x="3866757" y="3909405"/>
                  </a:lnTo>
                  <a:lnTo>
                    <a:pt x="0" y="390940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944216" y="1954702"/>
              <a:ext cx="1978324" cy="435231"/>
            </a:xfrm>
            <a:custGeom>
              <a:avLst/>
              <a:gdLst/>
              <a:ahLst/>
              <a:cxnLst/>
              <a:rect l="l" t="t" r="r" b="b"/>
              <a:pathLst>
                <a:path w="1978324" h="435231">
                  <a:moveTo>
                    <a:pt x="0" y="0"/>
                  </a:moveTo>
                  <a:lnTo>
                    <a:pt x="1978325" y="0"/>
                  </a:lnTo>
                  <a:lnTo>
                    <a:pt x="1978325" y="435232"/>
                  </a:lnTo>
                  <a:lnTo>
                    <a:pt x="0" y="435232"/>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grpSp>
      <p:sp>
        <p:nvSpPr>
          <p:cNvPr id="6" name="Freeform 6"/>
          <p:cNvSpPr/>
          <p:nvPr/>
        </p:nvSpPr>
        <p:spPr>
          <a:xfrm rot="5559731">
            <a:off x="19048169" y="-1493343"/>
            <a:ext cx="6806090" cy="8018957"/>
          </a:xfrm>
          <a:custGeom>
            <a:avLst/>
            <a:gdLst/>
            <a:ahLst/>
            <a:cxnLst/>
            <a:rect l="l" t="t" r="r" b="b"/>
            <a:pathLst>
              <a:path w="6806090" h="8018957">
                <a:moveTo>
                  <a:pt x="0" y="0"/>
                </a:moveTo>
                <a:lnTo>
                  <a:pt x="6806089" y="0"/>
                </a:lnTo>
                <a:lnTo>
                  <a:pt x="6806089" y="8018957"/>
                </a:lnTo>
                <a:lnTo>
                  <a:pt x="0" y="8018957"/>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10694481">
            <a:off x="7052504" y="1252127"/>
            <a:ext cx="3927862" cy="1092660"/>
          </a:xfrm>
          <a:custGeom>
            <a:avLst/>
            <a:gdLst/>
            <a:ahLst/>
            <a:cxnLst/>
            <a:rect l="l" t="t" r="r" b="b"/>
            <a:pathLst>
              <a:path w="3927862" h="1092660">
                <a:moveTo>
                  <a:pt x="0" y="0"/>
                </a:moveTo>
                <a:lnTo>
                  <a:pt x="3927862" y="0"/>
                </a:lnTo>
                <a:lnTo>
                  <a:pt x="3927862" y="1092660"/>
                </a:lnTo>
                <a:lnTo>
                  <a:pt x="0" y="1092660"/>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8" name="Freeform 8"/>
          <p:cNvSpPr/>
          <p:nvPr/>
        </p:nvSpPr>
        <p:spPr>
          <a:xfrm>
            <a:off x="10036228" y="2902051"/>
            <a:ext cx="5362225" cy="4877156"/>
          </a:xfrm>
          <a:custGeom>
            <a:avLst/>
            <a:gdLst/>
            <a:ahLst/>
            <a:cxnLst/>
            <a:rect l="l" t="t" r="r" b="b"/>
            <a:pathLst>
              <a:path w="5362225" h="4877156">
                <a:moveTo>
                  <a:pt x="0" y="0"/>
                </a:moveTo>
                <a:lnTo>
                  <a:pt x="5362225" y="0"/>
                </a:lnTo>
                <a:lnTo>
                  <a:pt x="5362225" y="4877156"/>
                </a:lnTo>
                <a:lnTo>
                  <a:pt x="0" y="4877156"/>
                </a:lnTo>
                <a:lnTo>
                  <a:pt x="0" y="0"/>
                </a:lnTo>
                <a:close/>
              </a:path>
            </a:pathLst>
          </a:custGeom>
          <a:blipFill>
            <a:blip r:embed="rId13" cstate="print"/>
            <a:stretch>
              <a:fillRect/>
            </a:stretch>
          </a:blipFill>
        </p:spPr>
      </p:sp>
      <p:sp>
        <p:nvSpPr>
          <p:cNvPr id="9" name="TextBox 9"/>
          <p:cNvSpPr txBox="1"/>
          <p:nvPr/>
        </p:nvSpPr>
        <p:spPr>
          <a:xfrm>
            <a:off x="1434642" y="3140354"/>
            <a:ext cx="9132941" cy="4276725"/>
          </a:xfrm>
          <a:prstGeom prst="rect">
            <a:avLst/>
          </a:prstGeom>
        </p:spPr>
        <p:txBody>
          <a:bodyPr lIns="0" tIns="0" rIns="0" bIns="0" rtlCol="0" anchor="t">
            <a:spAutoFit/>
          </a:bodyPr>
          <a:lstStyle/>
          <a:p>
            <a:pPr algn="ctr">
              <a:lnSpc>
                <a:spcPts val="16423"/>
              </a:lnSpc>
            </a:pPr>
            <a:r>
              <a:rPr lang="en-US" sz="13685">
                <a:solidFill>
                  <a:srgbClr val="073A64"/>
                </a:solidFill>
                <a:latin typeface="Bryndan Write"/>
              </a:rPr>
              <a:t>Etkili İletişim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171912">
            <a:off x="2484027" y="1496463"/>
            <a:ext cx="13909812" cy="7688332"/>
          </a:xfrm>
          <a:custGeom>
            <a:avLst/>
            <a:gdLst/>
            <a:ahLst/>
            <a:cxnLst/>
            <a:rect l="l" t="t" r="r" b="b"/>
            <a:pathLst>
              <a:path w="13909812" h="7688332">
                <a:moveTo>
                  <a:pt x="0" y="0"/>
                </a:moveTo>
                <a:lnTo>
                  <a:pt x="13909812" y="0"/>
                </a:lnTo>
                <a:lnTo>
                  <a:pt x="13909812" y="7688332"/>
                </a:lnTo>
                <a:lnTo>
                  <a:pt x="0" y="768833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rot="543371">
            <a:off x="947026" y="3631808"/>
            <a:ext cx="2378150" cy="3229586"/>
            <a:chOff x="0" y="0"/>
            <a:chExt cx="3170866" cy="4306115"/>
          </a:xfrm>
        </p:grpSpPr>
        <p:sp>
          <p:nvSpPr>
            <p:cNvPr id="4" name="Freeform 4"/>
            <p:cNvSpPr/>
            <p:nvPr/>
          </p:nvSpPr>
          <p:spPr>
            <a:xfrm>
              <a:off x="0" y="0"/>
              <a:ext cx="3170866" cy="4306115"/>
            </a:xfrm>
            <a:custGeom>
              <a:avLst/>
              <a:gdLst/>
              <a:ahLst/>
              <a:cxnLst/>
              <a:rect l="l" t="t" r="r" b="b"/>
              <a:pathLst>
                <a:path w="3170866" h="4306115">
                  <a:moveTo>
                    <a:pt x="0" y="0"/>
                  </a:moveTo>
                  <a:lnTo>
                    <a:pt x="3170866" y="0"/>
                  </a:lnTo>
                  <a:lnTo>
                    <a:pt x="3170866" y="4306115"/>
                  </a:lnTo>
                  <a:lnTo>
                    <a:pt x="0" y="430611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915517" y="2686869"/>
              <a:ext cx="1339832" cy="1042633"/>
            </a:xfrm>
            <a:custGeom>
              <a:avLst/>
              <a:gdLst/>
              <a:ahLst/>
              <a:cxnLst/>
              <a:rect l="l" t="t" r="r" b="b"/>
              <a:pathLst>
                <a:path w="1339832" h="1042633">
                  <a:moveTo>
                    <a:pt x="0" y="0"/>
                  </a:moveTo>
                  <a:lnTo>
                    <a:pt x="1339832" y="0"/>
                  </a:lnTo>
                  <a:lnTo>
                    <a:pt x="1339832" y="1042632"/>
                  </a:lnTo>
                  <a:lnTo>
                    <a:pt x="0" y="1042632"/>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688734" y="1660670"/>
              <a:ext cx="1793398" cy="645623"/>
            </a:xfrm>
            <a:custGeom>
              <a:avLst/>
              <a:gdLst/>
              <a:ahLst/>
              <a:cxnLst/>
              <a:rect l="l" t="t" r="r" b="b"/>
              <a:pathLst>
                <a:path w="1793398" h="645623">
                  <a:moveTo>
                    <a:pt x="0" y="0"/>
                  </a:moveTo>
                  <a:lnTo>
                    <a:pt x="1793398" y="0"/>
                  </a:lnTo>
                  <a:lnTo>
                    <a:pt x="1793398" y="645623"/>
                  </a:lnTo>
                  <a:lnTo>
                    <a:pt x="0" y="645623"/>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grpSp>
      <p:grpSp>
        <p:nvGrpSpPr>
          <p:cNvPr id="7" name="Group 7"/>
          <p:cNvGrpSpPr/>
          <p:nvPr/>
        </p:nvGrpSpPr>
        <p:grpSpPr>
          <a:xfrm>
            <a:off x="1835310" y="6595588"/>
            <a:ext cx="2900068" cy="2932054"/>
            <a:chOff x="0" y="0"/>
            <a:chExt cx="3866757" cy="3909405"/>
          </a:xfrm>
        </p:grpSpPr>
        <p:sp>
          <p:nvSpPr>
            <p:cNvPr id="8" name="Freeform 8"/>
            <p:cNvSpPr/>
            <p:nvPr/>
          </p:nvSpPr>
          <p:spPr>
            <a:xfrm>
              <a:off x="0" y="0"/>
              <a:ext cx="3866757" cy="3909405"/>
            </a:xfrm>
            <a:custGeom>
              <a:avLst/>
              <a:gdLst/>
              <a:ahLst/>
              <a:cxnLst/>
              <a:rect l="l" t="t" r="r" b="b"/>
              <a:pathLst>
                <a:path w="3866757" h="3909405">
                  <a:moveTo>
                    <a:pt x="0" y="0"/>
                  </a:moveTo>
                  <a:lnTo>
                    <a:pt x="3866757" y="0"/>
                  </a:lnTo>
                  <a:lnTo>
                    <a:pt x="3866757" y="3909405"/>
                  </a:lnTo>
                  <a:lnTo>
                    <a:pt x="0" y="3909405"/>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9" name="Freeform 9"/>
            <p:cNvSpPr/>
            <p:nvPr/>
          </p:nvSpPr>
          <p:spPr>
            <a:xfrm>
              <a:off x="944216" y="1954702"/>
              <a:ext cx="1978324" cy="435231"/>
            </a:xfrm>
            <a:custGeom>
              <a:avLst/>
              <a:gdLst/>
              <a:ahLst/>
              <a:cxnLst/>
              <a:rect l="l" t="t" r="r" b="b"/>
              <a:pathLst>
                <a:path w="1978324" h="435231">
                  <a:moveTo>
                    <a:pt x="0" y="0"/>
                  </a:moveTo>
                  <a:lnTo>
                    <a:pt x="1978325" y="0"/>
                  </a:lnTo>
                  <a:lnTo>
                    <a:pt x="1978325" y="435232"/>
                  </a:lnTo>
                  <a:lnTo>
                    <a:pt x="0" y="435232"/>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grpSp>
      <p:sp>
        <p:nvSpPr>
          <p:cNvPr id="10" name="Freeform 10"/>
          <p:cNvSpPr/>
          <p:nvPr/>
        </p:nvSpPr>
        <p:spPr>
          <a:xfrm rot="5559731">
            <a:off x="19048169" y="-1493343"/>
            <a:ext cx="6806090" cy="8018957"/>
          </a:xfrm>
          <a:custGeom>
            <a:avLst/>
            <a:gdLst/>
            <a:ahLst/>
            <a:cxnLst/>
            <a:rect l="l" t="t" r="r" b="b"/>
            <a:pathLst>
              <a:path w="6806090" h="8018957">
                <a:moveTo>
                  <a:pt x="0" y="0"/>
                </a:moveTo>
                <a:lnTo>
                  <a:pt x="6806089" y="0"/>
                </a:lnTo>
                <a:lnTo>
                  <a:pt x="6806089" y="8018957"/>
                </a:lnTo>
                <a:lnTo>
                  <a:pt x="0" y="8018957"/>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sp>
      <p:sp>
        <p:nvSpPr>
          <p:cNvPr id="11" name="Freeform 11"/>
          <p:cNvSpPr/>
          <p:nvPr/>
        </p:nvSpPr>
        <p:spPr>
          <a:xfrm rot="-10694481">
            <a:off x="7052504" y="1252127"/>
            <a:ext cx="3927862" cy="1092660"/>
          </a:xfrm>
          <a:custGeom>
            <a:avLst/>
            <a:gdLst/>
            <a:ahLst/>
            <a:cxnLst/>
            <a:rect l="l" t="t" r="r" b="b"/>
            <a:pathLst>
              <a:path w="3927862" h="1092660">
                <a:moveTo>
                  <a:pt x="0" y="0"/>
                </a:moveTo>
                <a:lnTo>
                  <a:pt x="3927862" y="0"/>
                </a:lnTo>
                <a:lnTo>
                  <a:pt x="3927862" y="1092660"/>
                </a:lnTo>
                <a:lnTo>
                  <a:pt x="0" y="1092660"/>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sp>
      <p:sp>
        <p:nvSpPr>
          <p:cNvPr id="12" name="TextBox 12"/>
          <p:cNvSpPr txBox="1"/>
          <p:nvPr/>
        </p:nvSpPr>
        <p:spPr>
          <a:xfrm>
            <a:off x="4735378" y="2328601"/>
            <a:ext cx="11116494" cy="6477000"/>
          </a:xfrm>
          <a:prstGeom prst="rect">
            <a:avLst/>
          </a:prstGeom>
        </p:spPr>
        <p:txBody>
          <a:bodyPr lIns="0" tIns="0" rIns="0" bIns="0" rtlCol="0" anchor="t">
            <a:spAutoFit/>
          </a:bodyPr>
          <a:lstStyle/>
          <a:p>
            <a:pPr>
              <a:lnSpc>
                <a:spcPts val="7200"/>
              </a:lnSpc>
            </a:pPr>
            <a:r>
              <a:rPr lang="en-US" sz="6000">
                <a:solidFill>
                  <a:srgbClr val="073A64"/>
                </a:solidFill>
                <a:latin typeface="Bryndan Write"/>
              </a:rPr>
              <a:t> "Etkili iletişim birbirimizi daha iyi anlamamızı sağlar."</a:t>
            </a:r>
          </a:p>
          <a:p>
            <a:pPr>
              <a:lnSpc>
                <a:spcPts val="7200"/>
              </a:lnSpc>
            </a:pPr>
            <a:endParaRPr/>
          </a:p>
          <a:p>
            <a:pPr>
              <a:lnSpc>
                <a:spcPts val="7200"/>
              </a:lnSpc>
            </a:pPr>
            <a:r>
              <a:rPr lang="en-US" sz="6000">
                <a:solidFill>
                  <a:srgbClr val="073A64"/>
                </a:solidFill>
                <a:latin typeface="Bryndan Write"/>
              </a:rPr>
              <a:t>"Birbirimize karşı saygılı ve hoşgörülü oluruz.”</a:t>
            </a:r>
          </a:p>
          <a:p>
            <a:pPr>
              <a:lnSpc>
                <a:spcPts val="7200"/>
              </a:lnSpc>
            </a:pPr>
            <a:endParaRPr/>
          </a:p>
          <a:p>
            <a:pPr>
              <a:lnSpc>
                <a:spcPts val="7200"/>
              </a:lnSpc>
              <a:spcBef>
                <a:spcPct val="0"/>
              </a:spcBef>
            </a:pPr>
            <a:r>
              <a:rPr lang="en-US" sz="6000">
                <a:solidFill>
                  <a:srgbClr val="073A64"/>
                </a:solidFill>
                <a:latin typeface="Bryndan Write"/>
              </a:rPr>
              <a:t>" Karşımızdaki insanı kırmayız."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4826" y="2307808"/>
            <a:ext cx="5692694" cy="2594470"/>
          </a:xfrm>
          <a:custGeom>
            <a:avLst/>
            <a:gdLst/>
            <a:ahLst/>
            <a:cxnLst/>
            <a:rect l="l" t="t" r="r" b="b"/>
            <a:pathLst>
              <a:path w="5692694" h="2594470">
                <a:moveTo>
                  <a:pt x="0" y="0"/>
                </a:moveTo>
                <a:lnTo>
                  <a:pt x="5692693" y="0"/>
                </a:lnTo>
                <a:lnTo>
                  <a:pt x="5692693" y="2594470"/>
                </a:lnTo>
                <a:lnTo>
                  <a:pt x="0" y="2594470"/>
                </a:lnTo>
                <a:lnTo>
                  <a:pt x="0" y="0"/>
                </a:lnTo>
                <a:close/>
              </a:path>
            </a:pathLst>
          </a:custGeom>
          <a:blipFill>
            <a:blip r:embed="rId3" cstate="print"/>
            <a:stretch>
              <a:fillRect b="-5843"/>
            </a:stretch>
          </a:blipFill>
        </p:spPr>
      </p:sp>
      <p:sp>
        <p:nvSpPr>
          <p:cNvPr id="3" name="Freeform 3"/>
          <p:cNvSpPr/>
          <p:nvPr/>
        </p:nvSpPr>
        <p:spPr>
          <a:xfrm>
            <a:off x="12944460" y="2307808"/>
            <a:ext cx="4363863" cy="3256113"/>
          </a:xfrm>
          <a:custGeom>
            <a:avLst/>
            <a:gdLst/>
            <a:ahLst/>
            <a:cxnLst/>
            <a:rect l="l" t="t" r="r" b="b"/>
            <a:pathLst>
              <a:path w="4363863" h="3256113">
                <a:moveTo>
                  <a:pt x="0" y="0"/>
                </a:moveTo>
                <a:lnTo>
                  <a:pt x="4363863" y="0"/>
                </a:lnTo>
                <a:lnTo>
                  <a:pt x="4363863" y="3256113"/>
                </a:lnTo>
                <a:lnTo>
                  <a:pt x="0" y="3256113"/>
                </a:lnTo>
                <a:lnTo>
                  <a:pt x="0" y="0"/>
                </a:lnTo>
                <a:close/>
              </a:path>
            </a:pathLst>
          </a:custGeom>
          <a:blipFill>
            <a:blip r:embed="rId4" cstate="print"/>
            <a:stretch>
              <a:fillRect/>
            </a:stretch>
          </a:blipFill>
        </p:spPr>
      </p:sp>
      <p:sp>
        <p:nvSpPr>
          <p:cNvPr id="4" name="Freeform 4"/>
          <p:cNvSpPr/>
          <p:nvPr/>
        </p:nvSpPr>
        <p:spPr>
          <a:xfrm>
            <a:off x="7167417" y="5563921"/>
            <a:ext cx="3953166" cy="3337509"/>
          </a:xfrm>
          <a:custGeom>
            <a:avLst/>
            <a:gdLst/>
            <a:ahLst/>
            <a:cxnLst/>
            <a:rect l="l" t="t" r="r" b="b"/>
            <a:pathLst>
              <a:path w="3953166" h="3337509">
                <a:moveTo>
                  <a:pt x="0" y="0"/>
                </a:moveTo>
                <a:lnTo>
                  <a:pt x="3953166" y="0"/>
                </a:lnTo>
                <a:lnTo>
                  <a:pt x="3953166" y="3337510"/>
                </a:lnTo>
                <a:lnTo>
                  <a:pt x="0" y="3337510"/>
                </a:lnTo>
                <a:lnTo>
                  <a:pt x="0" y="0"/>
                </a:lnTo>
                <a:close/>
              </a:path>
            </a:pathLst>
          </a:custGeom>
          <a:blipFill>
            <a:blip r:embed="rId5" cstate="print"/>
            <a:stretch>
              <a:fillRect/>
            </a:stretch>
          </a:blipFill>
        </p:spPr>
      </p:sp>
      <p:sp>
        <p:nvSpPr>
          <p:cNvPr id="5" name="TextBox 5"/>
          <p:cNvSpPr txBox="1"/>
          <p:nvPr/>
        </p:nvSpPr>
        <p:spPr>
          <a:xfrm>
            <a:off x="3471173" y="559131"/>
            <a:ext cx="11345655" cy="834362"/>
          </a:xfrm>
          <a:prstGeom prst="rect">
            <a:avLst/>
          </a:prstGeom>
        </p:spPr>
        <p:txBody>
          <a:bodyPr lIns="0" tIns="0" rIns="0" bIns="0" rtlCol="0" anchor="t">
            <a:spAutoFit/>
          </a:bodyPr>
          <a:lstStyle/>
          <a:p>
            <a:pPr algn="ctr">
              <a:lnSpc>
                <a:spcPts val="6627"/>
              </a:lnSpc>
            </a:pPr>
            <a:r>
              <a:rPr lang="en-US" sz="4734">
                <a:solidFill>
                  <a:srgbClr val="073A64"/>
                </a:solidFill>
                <a:latin typeface="DejaVu Serif Bold"/>
              </a:rPr>
              <a:t>Etkili İletişim Kurmanın Yolları</a:t>
            </a:r>
          </a:p>
        </p:txBody>
      </p:sp>
      <p:sp>
        <p:nvSpPr>
          <p:cNvPr id="6" name="TextBox 6"/>
          <p:cNvSpPr txBox="1"/>
          <p:nvPr/>
        </p:nvSpPr>
        <p:spPr>
          <a:xfrm>
            <a:off x="905760" y="5069613"/>
            <a:ext cx="5130825" cy="4078615"/>
          </a:xfrm>
          <a:prstGeom prst="rect">
            <a:avLst/>
          </a:prstGeom>
        </p:spPr>
        <p:txBody>
          <a:bodyPr lIns="0" tIns="0" rIns="0" bIns="0" rtlCol="0" anchor="t">
            <a:spAutoFit/>
          </a:bodyPr>
          <a:lstStyle/>
          <a:p>
            <a:pPr algn="ctr">
              <a:lnSpc>
                <a:spcPts val="5384"/>
              </a:lnSpc>
            </a:pPr>
            <a:r>
              <a:rPr lang="en-US" sz="3845">
                <a:solidFill>
                  <a:srgbClr val="073A64"/>
                </a:solidFill>
                <a:latin typeface="DejaVu Serif"/>
              </a:rPr>
              <a:t>Göz Teması Kurmak</a:t>
            </a:r>
          </a:p>
          <a:p>
            <a:pPr algn="ctr">
              <a:lnSpc>
                <a:spcPts val="5384"/>
              </a:lnSpc>
            </a:pPr>
            <a:endParaRPr/>
          </a:p>
          <a:p>
            <a:pPr algn="ctr">
              <a:lnSpc>
                <a:spcPts val="5384"/>
              </a:lnSpc>
            </a:pPr>
            <a:endParaRPr/>
          </a:p>
          <a:p>
            <a:pPr algn="ctr">
              <a:lnSpc>
                <a:spcPts val="5384"/>
              </a:lnSpc>
            </a:pPr>
            <a:endParaRPr/>
          </a:p>
          <a:p>
            <a:pPr algn="ctr">
              <a:lnSpc>
                <a:spcPts val="5384"/>
              </a:lnSpc>
            </a:pPr>
            <a:endParaRPr/>
          </a:p>
          <a:p>
            <a:pPr algn="ctr">
              <a:lnSpc>
                <a:spcPts val="5384"/>
              </a:lnSpc>
            </a:pPr>
            <a:endParaRPr/>
          </a:p>
        </p:txBody>
      </p:sp>
      <p:sp>
        <p:nvSpPr>
          <p:cNvPr id="7" name="TextBox 7"/>
          <p:cNvSpPr txBox="1"/>
          <p:nvPr/>
        </p:nvSpPr>
        <p:spPr>
          <a:xfrm>
            <a:off x="12106057" y="5925871"/>
            <a:ext cx="5421540" cy="704575"/>
          </a:xfrm>
          <a:prstGeom prst="rect">
            <a:avLst/>
          </a:prstGeom>
        </p:spPr>
        <p:txBody>
          <a:bodyPr lIns="0" tIns="0" rIns="0" bIns="0" rtlCol="0" anchor="t">
            <a:spAutoFit/>
          </a:bodyPr>
          <a:lstStyle/>
          <a:p>
            <a:pPr algn="ctr">
              <a:lnSpc>
                <a:spcPts val="5689"/>
              </a:lnSpc>
            </a:pPr>
            <a:r>
              <a:rPr lang="en-US" sz="4063">
                <a:solidFill>
                  <a:srgbClr val="073A64"/>
                </a:solidFill>
                <a:latin typeface="DejaVu Serif"/>
              </a:rPr>
              <a:t>Selam Vermek</a:t>
            </a:r>
          </a:p>
        </p:txBody>
      </p:sp>
      <p:sp>
        <p:nvSpPr>
          <p:cNvPr id="8" name="TextBox 8"/>
          <p:cNvSpPr txBox="1"/>
          <p:nvPr/>
        </p:nvSpPr>
        <p:spPr>
          <a:xfrm>
            <a:off x="6481317" y="9182100"/>
            <a:ext cx="5325365" cy="684072"/>
          </a:xfrm>
          <a:prstGeom prst="rect">
            <a:avLst/>
          </a:prstGeom>
        </p:spPr>
        <p:txBody>
          <a:bodyPr lIns="0" tIns="0" rIns="0" bIns="0" rtlCol="0" anchor="t">
            <a:spAutoFit/>
          </a:bodyPr>
          <a:lstStyle/>
          <a:p>
            <a:pPr algn="ctr">
              <a:lnSpc>
                <a:spcPts val="5588"/>
              </a:lnSpc>
            </a:pPr>
            <a:r>
              <a:rPr lang="en-US" sz="3991">
                <a:solidFill>
                  <a:srgbClr val="073A64"/>
                </a:solidFill>
                <a:latin typeface="DejaVu Serif"/>
              </a:rPr>
              <a:t>Teşekkür Etmek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72077" y="5495601"/>
            <a:ext cx="5073902" cy="3536066"/>
          </a:xfrm>
          <a:custGeom>
            <a:avLst/>
            <a:gdLst/>
            <a:ahLst/>
            <a:cxnLst/>
            <a:rect l="l" t="t" r="r" b="b"/>
            <a:pathLst>
              <a:path w="5073902" h="3536066">
                <a:moveTo>
                  <a:pt x="0" y="0"/>
                </a:moveTo>
                <a:lnTo>
                  <a:pt x="5073902" y="0"/>
                </a:lnTo>
                <a:lnTo>
                  <a:pt x="5073902" y="3536066"/>
                </a:lnTo>
                <a:lnTo>
                  <a:pt x="0" y="3536066"/>
                </a:lnTo>
                <a:lnTo>
                  <a:pt x="0" y="0"/>
                </a:lnTo>
                <a:close/>
              </a:path>
            </a:pathLst>
          </a:custGeom>
          <a:blipFill>
            <a:blip r:embed="rId3" cstate="print"/>
            <a:stretch>
              <a:fillRect t="-43429" b="-37367"/>
            </a:stretch>
          </a:blipFill>
        </p:spPr>
      </p:sp>
      <p:sp>
        <p:nvSpPr>
          <p:cNvPr id="3" name="Freeform 3"/>
          <p:cNvSpPr/>
          <p:nvPr/>
        </p:nvSpPr>
        <p:spPr>
          <a:xfrm>
            <a:off x="13968458" y="1867203"/>
            <a:ext cx="3290842" cy="4747741"/>
          </a:xfrm>
          <a:custGeom>
            <a:avLst/>
            <a:gdLst/>
            <a:ahLst/>
            <a:cxnLst/>
            <a:rect l="l" t="t" r="r" b="b"/>
            <a:pathLst>
              <a:path w="3290842" h="4747741">
                <a:moveTo>
                  <a:pt x="0" y="0"/>
                </a:moveTo>
                <a:lnTo>
                  <a:pt x="3290842" y="0"/>
                </a:lnTo>
                <a:lnTo>
                  <a:pt x="3290842" y="4747742"/>
                </a:lnTo>
                <a:lnTo>
                  <a:pt x="0" y="4747742"/>
                </a:lnTo>
                <a:lnTo>
                  <a:pt x="0" y="0"/>
                </a:lnTo>
                <a:close/>
              </a:path>
            </a:pathLst>
          </a:custGeom>
          <a:blipFill>
            <a:blip r:embed="rId4" cstate="print"/>
            <a:stretch>
              <a:fillRect l="-3711" t="-2117" r="-2601" b="-2537"/>
            </a:stretch>
          </a:blipFill>
        </p:spPr>
      </p:sp>
      <p:sp>
        <p:nvSpPr>
          <p:cNvPr id="4" name="Freeform 4"/>
          <p:cNvSpPr/>
          <p:nvPr/>
        </p:nvSpPr>
        <p:spPr>
          <a:xfrm>
            <a:off x="380968" y="2228861"/>
            <a:ext cx="5619056" cy="3550715"/>
          </a:xfrm>
          <a:custGeom>
            <a:avLst/>
            <a:gdLst/>
            <a:ahLst/>
            <a:cxnLst/>
            <a:rect l="l" t="t" r="r" b="b"/>
            <a:pathLst>
              <a:path w="5619056" h="3550715">
                <a:moveTo>
                  <a:pt x="0" y="0"/>
                </a:moveTo>
                <a:lnTo>
                  <a:pt x="5619057" y="0"/>
                </a:lnTo>
                <a:lnTo>
                  <a:pt x="5619057" y="3550716"/>
                </a:lnTo>
                <a:lnTo>
                  <a:pt x="0" y="3550716"/>
                </a:lnTo>
                <a:lnTo>
                  <a:pt x="0" y="0"/>
                </a:lnTo>
                <a:close/>
              </a:path>
            </a:pathLst>
          </a:custGeom>
          <a:blipFill>
            <a:blip r:embed="rId5" cstate="print"/>
            <a:stretch>
              <a:fillRect t="-191" r="-3438" b="-191"/>
            </a:stretch>
          </a:blipFill>
        </p:spPr>
      </p:sp>
      <p:sp>
        <p:nvSpPr>
          <p:cNvPr id="5" name="TextBox 5"/>
          <p:cNvSpPr txBox="1"/>
          <p:nvPr/>
        </p:nvSpPr>
        <p:spPr>
          <a:xfrm>
            <a:off x="3471173" y="559131"/>
            <a:ext cx="11345655" cy="834362"/>
          </a:xfrm>
          <a:prstGeom prst="rect">
            <a:avLst/>
          </a:prstGeom>
        </p:spPr>
        <p:txBody>
          <a:bodyPr lIns="0" tIns="0" rIns="0" bIns="0" rtlCol="0" anchor="t">
            <a:spAutoFit/>
          </a:bodyPr>
          <a:lstStyle/>
          <a:p>
            <a:pPr algn="ctr">
              <a:lnSpc>
                <a:spcPts val="6627"/>
              </a:lnSpc>
            </a:pPr>
            <a:r>
              <a:rPr lang="en-US" sz="4734">
                <a:solidFill>
                  <a:srgbClr val="073A64"/>
                </a:solidFill>
                <a:latin typeface="DejaVu Serif Bold"/>
              </a:rPr>
              <a:t>Etkili İletişim Kurmanın Yolları</a:t>
            </a:r>
          </a:p>
        </p:txBody>
      </p:sp>
      <p:sp>
        <p:nvSpPr>
          <p:cNvPr id="6" name="TextBox 6"/>
          <p:cNvSpPr txBox="1"/>
          <p:nvPr/>
        </p:nvSpPr>
        <p:spPr>
          <a:xfrm>
            <a:off x="6000025" y="9210089"/>
            <a:ext cx="6754115" cy="684072"/>
          </a:xfrm>
          <a:prstGeom prst="rect">
            <a:avLst/>
          </a:prstGeom>
        </p:spPr>
        <p:txBody>
          <a:bodyPr lIns="0" tIns="0" rIns="0" bIns="0" rtlCol="0" anchor="t">
            <a:spAutoFit/>
          </a:bodyPr>
          <a:lstStyle/>
          <a:p>
            <a:pPr algn="ctr">
              <a:lnSpc>
                <a:spcPts val="5588"/>
              </a:lnSpc>
            </a:pPr>
            <a:r>
              <a:rPr lang="en-US" sz="3991">
                <a:solidFill>
                  <a:srgbClr val="073A64"/>
                </a:solidFill>
                <a:latin typeface="DejaVu Serif"/>
              </a:rPr>
              <a:t>Nazik ve Kibar Olmak</a:t>
            </a:r>
          </a:p>
        </p:txBody>
      </p:sp>
      <p:sp>
        <p:nvSpPr>
          <p:cNvPr id="7" name="TextBox 7"/>
          <p:cNvSpPr txBox="1"/>
          <p:nvPr/>
        </p:nvSpPr>
        <p:spPr>
          <a:xfrm>
            <a:off x="380968" y="6529220"/>
            <a:ext cx="5682947" cy="734414"/>
          </a:xfrm>
          <a:prstGeom prst="rect">
            <a:avLst/>
          </a:prstGeom>
        </p:spPr>
        <p:txBody>
          <a:bodyPr lIns="0" tIns="0" rIns="0" bIns="0" rtlCol="0" anchor="t">
            <a:spAutoFit/>
          </a:bodyPr>
          <a:lstStyle/>
          <a:p>
            <a:pPr algn="ctr">
              <a:lnSpc>
                <a:spcPts val="5963"/>
              </a:lnSpc>
            </a:pPr>
            <a:r>
              <a:rPr lang="en-US" sz="4259">
                <a:solidFill>
                  <a:srgbClr val="073A64"/>
                </a:solidFill>
                <a:latin typeface="DejaVu Serif"/>
              </a:rPr>
              <a:t>Dinlemek</a:t>
            </a:r>
          </a:p>
        </p:txBody>
      </p:sp>
      <p:sp>
        <p:nvSpPr>
          <p:cNvPr id="8" name="TextBox 8"/>
          <p:cNvSpPr txBox="1"/>
          <p:nvPr/>
        </p:nvSpPr>
        <p:spPr>
          <a:xfrm>
            <a:off x="12754140" y="6536712"/>
            <a:ext cx="5533860" cy="726921"/>
          </a:xfrm>
          <a:prstGeom prst="rect">
            <a:avLst/>
          </a:prstGeom>
        </p:spPr>
        <p:txBody>
          <a:bodyPr lIns="0" tIns="0" rIns="0" bIns="0" rtlCol="0" anchor="t">
            <a:spAutoFit/>
          </a:bodyPr>
          <a:lstStyle/>
          <a:p>
            <a:pPr algn="ctr">
              <a:lnSpc>
                <a:spcPts val="5807"/>
              </a:lnSpc>
            </a:pPr>
            <a:r>
              <a:rPr lang="en-US" sz="4147">
                <a:solidFill>
                  <a:srgbClr val="073A64"/>
                </a:solidFill>
                <a:latin typeface="DejaVu Serif"/>
              </a:rPr>
              <a:t>Gülümsemek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TextBox 2"/>
          <p:cNvSpPr txBox="1"/>
          <p:nvPr/>
        </p:nvSpPr>
        <p:spPr>
          <a:xfrm>
            <a:off x="569651" y="2569111"/>
            <a:ext cx="17148698" cy="7374255"/>
          </a:xfrm>
          <a:prstGeom prst="rect">
            <a:avLst/>
          </a:prstGeom>
        </p:spPr>
        <p:txBody>
          <a:bodyPr lIns="0" tIns="0" rIns="0" bIns="0" rtlCol="0" anchor="t">
            <a:spAutoFit/>
          </a:bodyPr>
          <a:lstStyle/>
          <a:p>
            <a:pPr algn="ctr">
              <a:lnSpc>
                <a:spcPts val="5249"/>
              </a:lnSpc>
            </a:pPr>
            <a:r>
              <a:rPr lang="en-US" sz="4199" spc="697" dirty="0">
                <a:solidFill>
                  <a:srgbClr val="000000"/>
                </a:solidFill>
                <a:latin typeface="Glacial Indifference"/>
              </a:rPr>
              <a:t> </a:t>
            </a:r>
          </a:p>
          <a:p>
            <a:pPr algn="ctr">
              <a:lnSpc>
                <a:spcPts val="5249"/>
              </a:lnSpc>
            </a:pPr>
            <a:r>
              <a:rPr lang="en-US" sz="4199" spc="697" dirty="0" err="1">
                <a:solidFill>
                  <a:srgbClr val="000000"/>
                </a:solidFill>
                <a:latin typeface="Glacial Indifference Bold"/>
              </a:rPr>
              <a:t>Kilis</a:t>
            </a:r>
            <a:r>
              <a:rPr lang="en-US" sz="4199" spc="697" dirty="0">
                <a:solidFill>
                  <a:srgbClr val="000000"/>
                </a:solidFill>
                <a:latin typeface="Glacial Indifference Bold"/>
              </a:rPr>
              <a:t> </a:t>
            </a:r>
            <a:r>
              <a:rPr lang="en-US" sz="4199" spc="697" dirty="0" err="1">
                <a:solidFill>
                  <a:srgbClr val="000000"/>
                </a:solidFill>
                <a:latin typeface="Glacial Indifference Bold"/>
              </a:rPr>
              <a:t>İl</a:t>
            </a:r>
            <a:r>
              <a:rPr lang="en-US" sz="4199" spc="697" dirty="0">
                <a:solidFill>
                  <a:srgbClr val="000000"/>
                </a:solidFill>
                <a:latin typeface="Glacial Indifference Bold"/>
              </a:rPr>
              <a:t> </a:t>
            </a:r>
            <a:r>
              <a:rPr lang="en-US" sz="4199" spc="697" dirty="0" smtClean="0">
                <a:solidFill>
                  <a:srgbClr val="000000"/>
                </a:solidFill>
                <a:latin typeface="Glacial Indifference Bold"/>
              </a:rPr>
              <a:t>M</a:t>
            </a:r>
            <a:r>
              <a:rPr lang="tr-TR" sz="4199" spc="697" smtClean="0">
                <a:solidFill>
                  <a:srgbClr val="000000"/>
                </a:solidFill>
                <a:latin typeface="Glacial Indifference Bold"/>
              </a:rPr>
              <a:t>EM</a:t>
            </a:r>
            <a:r>
              <a:rPr lang="en-US" sz="4199" spc="697" smtClean="0">
                <a:solidFill>
                  <a:srgbClr val="000000"/>
                </a:solidFill>
                <a:latin typeface="Glacial Indifference Bold"/>
              </a:rPr>
              <a:t> </a:t>
            </a:r>
            <a:endParaRPr lang="en-US" sz="4199" spc="697" dirty="0">
              <a:solidFill>
                <a:srgbClr val="000000"/>
              </a:solidFill>
              <a:latin typeface="Glacial Indifference Bold"/>
            </a:endParaRPr>
          </a:p>
          <a:p>
            <a:pPr algn="ctr">
              <a:lnSpc>
                <a:spcPts val="5249"/>
              </a:lnSpc>
            </a:pPr>
            <a:r>
              <a:rPr lang="en-US" sz="4199" spc="697" dirty="0" err="1">
                <a:solidFill>
                  <a:srgbClr val="000000"/>
                </a:solidFill>
                <a:latin typeface="Glacial Indifference Bold"/>
              </a:rPr>
              <a:t>Yerel</a:t>
            </a:r>
            <a:r>
              <a:rPr lang="en-US" sz="4199" spc="697" dirty="0">
                <a:solidFill>
                  <a:srgbClr val="000000"/>
                </a:solidFill>
                <a:latin typeface="Glacial Indifference Bold"/>
              </a:rPr>
              <a:t> </a:t>
            </a:r>
            <a:r>
              <a:rPr lang="en-US" sz="4199" spc="697" dirty="0" err="1">
                <a:solidFill>
                  <a:srgbClr val="000000"/>
                </a:solidFill>
                <a:latin typeface="Glacial Indifference Bold"/>
              </a:rPr>
              <a:t>Hedef</a:t>
            </a:r>
            <a:r>
              <a:rPr lang="en-US" sz="4199" spc="697" dirty="0">
                <a:solidFill>
                  <a:srgbClr val="000000"/>
                </a:solidFill>
                <a:latin typeface="Glacial Indifference Bold"/>
              </a:rPr>
              <a:t> </a:t>
            </a:r>
          </a:p>
          <a:p>
            <a:pPr algn="ctr">
              <a:lnSpc>
                <a:spcPts val="5249"/>
              </a:lnSpc>
            </a:pPr>
            <a:r>
              <a:rPr lang="en-US" sz="4199" spc="697" dirty="0" err="1">
                <a:solidFill>
                  <a:srgbClr val="000000"/>
                </a:solidFill>
                <a:latin typeface="Glacial Indifference Bold"/>
              </a:rPr>
              <a:t>İçerik</a:t>
            </a:r>
            <a:r>
              <a:rPr lang="en-US" sz="4199" spc="697" dirty="0">
                <a:solidFill>
                  <a:srgbClr val="000000"/>
                </a:solidFill>
                <a:latin typeface="Glacial Indifference Bold"/>
              </a:rPr>
              <a:t> </a:t>
            </a:r>
            <a:r>
              <a:rPr lang="en-US" sz="4199" spc="697" dirty="0" err="1">
                <a:solidFill>
                  <a:srgbClr val="000000"/>
                </a:solidFill>
                <a:latin typeface="Glacial Indifference Bold"/>
              </a:rPr>
              <a:t>Hazırlama</a:t>
            </a:r>
            <a:r>
              <a:rPr lang="en-US" sz="4199" spc="697" dirty="0">
                <a:solidFill>
                  <a:srgbClr val="000000"/>
                </a:solidFill>
                <a:latin typeface="Glacial Indifference Bold"/>
              </a:rPr>
              <a:t> </a:t>
            </a:r>
          </a:p>
          <a:p>
            <a:pPr algn="ctr">
              <a:lnSpc>
                <a:spcPts val="5249"/>
              </a:lnSpc>
            </a:pPr>
            <a:r>
              <a:rPr lang="en-US" sz="4199" spc="697" dirty="0" err="1">
                <a:solidFill>
                  <a:srgbClr val="000000"/>
                </a:solidFill>
                <a:latin typeface="Glacial Indifference Bold"/>
              </a:rPr>
              <a:t>Komisyonu</a:t>
            </a:r>
            <a:endParaRPr lang="en-US" sz="4199" spc="697" dirty="0">
              <a:solidFill>
                <a:srgbClr val="000000"/>
              </a:solidFill>
              <a:latin typeface="Glacial Indifference Bold"/>
            </a:endParaRPr>
          </a:p>
          <a:p>
            <a:pPr algn="ctr">
              <a:lnSpc>
                <a:spcPts val="5249"/>
              </a:lnSpc>
            </a:pPr>
            <a:endParaRPr dirty="0"/>
          </a:p>
          <a:p>
            <a:pPr algn="just">
              <a:lnSpc>
                <a:spcPts val="5249"/>
              </a:lnSpc>
            </a:pPr>
            <a:r>
              <a:rPr lang="en-US" sz="4199" spc="697" dirty="0">
                <a:solidFill>
                  <a:srgbClr val="000000"/>
                </a:solidFill>
                <a:latin typeface="Glacial Indifference Bold"/>
              </a:rPr>
              <a:t>                </a:t>
            </a:r>
            <a:r>
              <a:rPr lang="en-US" sz="4199" spc="697" dirty="0" err="1">
                <a:solidFill>
                  <a:srgbClr val="000000"/>
                </a:solidFill>
                <a:latin typeface="Glacial Indifference"/>
              </a:rPr>
              <a:t>Ebru</a:t>
            </a:r>
            <a:r>
              <a:rPr lang="en-US" sz="4199" spc="697" dirty="0">
                <a:solidFill>
                  <a:srgbClr val="000000"/>
                </a:solidFill>
                <a:latin typeface="Glacial Indifference"/>
              </a:rPr>
              <a:t> ELMAS</a:t>
            </a:r>
            <a:r>
              <a:rPr lang="en-US" sz="4199" spc="697" dirty="0">
                <a:solidFill>
                  <a:srgbClr val="000000"/>
                </a:solidFill>
                <a:latin typeface="Glacial Indifference Bold"/>
              </a:rPr>
              <a:t>          </a:t>
            </a:r>
            <a:r>
              <a:rPr lang="en-US" sz="4199" spc="697" dirty="0" err="1">
                <a:solidFill>
                  <a:srgbClr val="000000"/>
                </a:solidFill>
                <a:latin typeface="Glacial Indifference"/>
              </a:rPr>
              <a:t>Ecem</a:t>
            </a:r>
            <a:r>
              <a:rPr lang="en-US" sz="4199" spc="697" dirty="0">
                <a:solidFill>
                  <a:srgbClr val="000000"/>
                </a:solidFill>
                <a:latin typeface="Glacial Indifference"/>
              </a:rPr>
              <a:t> ERGÜLEN      </a:t>
            </a:r>
          </a:p>
          <a:p>
            <a:pPr algn="just">
              <a:lnSpc>
                <a:spcPts val="5249"/>
              </a:lnSpc>
            </a:pPr>
            <a:endParaRPr dirty="0"/>
          </a:p>
          <a:p>
            <a:pPr algn="just">
              <a:lnSpc>
                <a:spcPts val="5249"/>
              </a:lnSpc>
            </a:pPr>
            <a:r>
              <a:rPr lang="en-US" sz="4199" spc="697" dirty="0">
                <a:solidFill>
                  <a:srgbClr val="000000"/>
                </a:solidFill>
                <a:latin typeface="Glacial Indifference"/>
              </a:rPr>
              <a:t>             </a:t>
            </a:r>
            <a:r>
              <a:rPr lang="en-US" sz="4199" spc="697" dirty="0" err="1">
                <a:solidFill>
                  <a:srgbClr val="000000"/>
                </a:solidFill>
                <a:latin typeface="Glacial Indifference"/>
              </a:rPr>
              <a:t>Vakıf</a:t>
            </a:r>
            <a:r>
              <a:rPr lang="en-US" sz="4199" spc="697" dirty="0">
                <a:solidFill>
                  <a:srgbClr val="000000"/>
                </a:solidFill>
                <a:latin typeface="Glacial Indifference"/>
              </a:rPr>
              <a:t> DOKUMACI    Yusuf YAMAKOĞLU</a:t>
            </a:r>
          </a:p>
          <a:p>
            <a:pPr algn="just">
              <a:lnSpc>
                <a:spcPts val="5249"/>
              </a:lnSpc>
            </a:pPr>
            <a:endParaRPr dirty="0"/>
          </a:p>
          <a:p>
            <a:pPr algn="ctr">
              <a:lnSpc>
                <a:spcPts val="5249"/>
              </a:lnSpc>
              <a:spcBef>
                <a:spcPct val="0"/>
              </a:spcBef>
            </a:pPr>
            <a:r>
              <a:rPr lang="en-US" sz="4199" spc="697" dirty="0">
                <a:solidFill>
                  <a:srgbClr val="000000"/>
                </a:solidFill>
                <a:latin typeface="Glacial Indifference"/>
              </a:rPr>
              <a:t>  </a:t>
            </a:r>
            <a:r>
              <a:rPr lang="en-US" sz="4199" spc="697" dirty="0" err="1">
                <a:solidFill>
                  <a:srgbClr val="000000"/>
                </a:solidFill>
                <a:latin typeface="Glacial Indifference"/>
              </a:rPr>
              <a:t>Zeynep</a:t>
            </a:r>
            <a:r>
              <a:rPr lang="en-US" sz="4199" spc="697" dirty="0">
                <a:solidFill>
                  <a:srgbClr val="000000"/>
                </a:solidFill>
                <a:latin typeface="Glacial Indifference"/>
              </a:rPr>
              <a:t> DUMAN  </a:t>
            </a:r>
          </a:p>
        </p:txBody>
      </p:sp>
      <p:sp>
        <p:nvSpPr>
          <p:cNvPr id="3" name="Freeform 3"/>
          <p:cNvSpPr/>
          <p:nvPr/>
        </p:nvSpPr>
        <p:spPr>
          <a:xfrm>
            <a:off x="12438474" y="626690"/>
            <a:ext cx="4820826" cy="4516810"/>
          </a:xfrm>
          <a:custGeom>
            <a:avLst/>
            <a:gdLst/>
            <a:ahLst/>
            <a:cxnLst/>
            <a:rect l="l" t="t" r="r" b="b"/>
            <a:pathLst>
              <a:path w="4820826" h="4516810">
                <a:moveTo>
                  <a:pt x="0" y="0"/>
                </a:moveTo>
                <a:lnTo>
                  <a:pt x="4820826" y="0"/>
                </a:lnTo>
                <a:lnTo>
                  <a:pt x="4820826" y="4516810"/>
                </a:lnTo>
                <a:lnTo>
                  <a:pt x="0" y="4516810"/>
                </a:lnTo>
                <a:lnTo>
                  <a:pt x="0" y="0"/>
                </a:lnTo>
                <a:close/>
              </a:path>
            </a:pathLst>
          </a:custGeom>
          <a:blipFill>
            <a:blip r:embed="rId2" cstate="print"/>
            <a:stretch>
              <a:fillRect/>
            </a:stretch>
          </a:blipFill>
        </p:spPr>
      </p:sp>
      <p:sp>
        <p:nvSpPr>
          <p:cNvPr id="4" name="Freeform 4"/>
          <p:cNvSpPr/>
          <p:nvPr/>
        </p:nvSpPr>
        <p:spPr>
          <a:xfrm>
            <a:off x="1028700" y="732026"/>
            <a:ext cx="4306138" cy="4306138"/>
          </a:xfrm>
          <a:custGeom>
            <a:avLst/>
            <a:gdLst/>
            <a:ahLst/>
            <a:cxnLst/>
            <a:rect l="l" t="t" r="r" b="b"/>
            <a:pathLst>
              <a:path w="4306138" h="4306138">
                <a:moveTo>
                  <a:pt x="0" y="0"/>
                </a:moveTo>
                <a:lnTo>
                  <a:pt x="4306138" y="0"/>
                </a:lnTo>
                <a:lnTo>
                  <a:pt x="4306138" y="4306138"/>
                </a:lnTo>
                <a:lnTo>
                  <a:pt x="0" y="4306138"/>
                </a:lnTo>
                <a:lnTo>
                  <a:pt x="0" y="0"/>
                </a:lnTo>
                <a:close/>
              </a:path>
            </a:pathLst>
          </a:custGeom>
          <a:blipFill>
            <a:blip r:embed="rId3" cstate="print"/>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5487575">
            <a:off x="5180162" y="-1537150"/>
            <a:ext cx="7927676" cy="13077584"/>
          </a:xfrm>
          <a:custGeom>
            <a:avLst/>
            <a:gdLst/>
            <a:ahLst/>
            <a:cxnLst/>
            <a:rect l="l" t="t" r="r" b="b"/>
            <a:pathLst>
              <a:path w="7927676" h="13077584">
                <a:moveTo>
                  <a:pt x="0" y="0"/>
                </a:moveTo>
                <a:lnTo>
                  <a:pt x="7927676" y="0"/>
                </a:lnTo>
                <a:lnTo>
                  <a:pt x="7927676" y="13077583"/>
                </a:lnTo>
                <a:lnTo>
                  <a:pt x="0" y="13077583"/>
                </a:lnTo>
                <a:lnTo>
                  <a:pt x="0" y="0"/>
                </a:lnTo>
                <a:close/>
              </a:path>
            </a:pathLst>
          </a:custGeom>
          <a:blipFill>
            <a:blip r:embed="rId3" cstate="print">
              <a:extLst>
                <a:ext uri="{96DAC541-7B7A-43D3-8B79-37D633B846F1}">
                  <asvg:svgBlip xmlns:asvg="http://schemas.microsoft.com/office/drawing/2016/SVG/main" xmlns="" r:embed="rId4"/>
                </a:ext>
              </a:extLst>
            </a:blip>
            <a:stretch>
              <a:fillRect r="-19071"/>
            </a:stretch>
          </a:blipFill>
        </p:spPr>
      </p:sp>
      <p:sp>
        <p:nvSpPr>
          <p:cNvPr id="3" name="Freeform 3"/>
          <p:cNvSpPr/>
          <p:nvPr/>
        </p:nvSpPr>
        <p:spPr>
          <a:xfrm>
            <a:off x="7348926" y="8474563"/>
            <a:ext cx="2763175" cy="783737"/>
          </a:xfrm>
          <a:custGeom>
            <a:avLst/>
            <a:gdLst/>
            <a:ahLst/>
            <a:cxnLst/>
            <a:rect l="l" t="t" r="r" b="b"/>
            <a:pathLst>
              <a:path w="2763175" h="783737">
                <a:moveTo>
                  <a:pt x="0" y="0"/>
                </a:moveTo>
                <a:lnTo>
                  <a:pt x="2763176" y="0"/>
                </a:lnTo>
                <a:lnTo>
                  <a:pt x="2763176" y="783737"/>
                </a:lnTo>
                <a:lnTo>
                  <a:pt x="0" y="783737"/>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TextBox 4"/>
          <p:cNvSpPr txBox="1"/>
          <p:nvPr/>
        </p:nvSpPr>
        <p:spPr>
          <a:xfrm>
            <a:off x="4330487" y="3513540"/>
            <a:ext cx="9627027" cy="3889534"/>
          </a:xfrm>
          <a:prstGeom prst="rect">
            <a:avLst/>
          </a:prstGeom>
        </p:spPr>
        <p:txBody>
          <a:bodyPr lIns="0" tIns="0" rIns="0" bIns="0" rtlCol="0" anchor="t">
            <a:spAutoFit/>
          </a:bodyPr>
          <a:lstStyle/>
          <a:p>
            <a:pPr algn="ctr">
              <a:lnSpc>
                <a:spcPts val="10023"/>
              </a:lnSpc>
            </a:pPr>
            <a:r>
              <a:rPr lang="en-US" sz="10125">
                <a:solidFill>
                  <a:srgbClr val="000000"/>
                </a:solidFill>
                <a:latin typeface="Chewy"/>
              </a:rPr>
              <a:t>Beni Dinlediğiniz İçin Teşekkür Ederim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sp>
        <p:nvSpPr>
          <p:cNvPr id="2" name="Freeform 2"/>
          <p:cNvSpPr/>
          <p:nvPr/>
        </p:nvSpPr>
        <p:spPr>
          <a:xfrm rot="-1685269">
            <a:off x="2964430" y="-684496"/>
            <a:ext cx="12676380" cy="10046031"/>
          </a:xfrm>
          <a:custGeom>
            <a:avLst/>
            <a:gdLst/>
            <a:ahLst/>
            <a:cxnLst/>
            <a:rect l="l" t="t" r="r" b="b"/>
            <a:pathLst>
              <a:path w="12676380" h="10046031">
                <a:moveTo>
                  <a:pt x="0" y="0"/>
                </a:moveTo>
                <a:lnTo>
                  <a:pt x="12676380" y="0"/>
                </a:lnTo>
                <a:lnTo>
                  <a:pt x="12676380" y="10046032"/>
                </a:lnTo>
                <a:lnTo>
                  <a:pt x="0" y="1004603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4587651" y="3893894"/>
            <a:ext cx="9905136" cy="1552575"/>
          </a:xfrm>
          <a:prstGeom prst="rect">
            <a:avLst/>
          </a:prstGeom>
        </p:spPr>
        <p:txBody>
          <a:bodyPr lIns="0" tIns="0" rIns="0" bIns="0" rtlCol="0" anchor="t">
            <a:spAutoFit/>
          </a:bodyPr>
          <a:lstStyle/>
          <a:p>
            <a:pPr algn="ctr">
              <a:lnSpc>
                <a:spcPts val="11519"/>
              </a:lnSpc>
            </a:pPr>
            <a:r>
              <a:rPr lang="en-US" sz="9599">
                <a:solidFill>
                  <a:srgbClr val="073A64"/>
                </a:solidFill>
                <a:latin typeface="Bryndan Write"/>
              </a:rPr>
              <a:t>İLETİŞİM NEDİR? </a:t>
            </a:r>
          </a:p>
        </p:txBody>
      </p:sp>
      <p:grpSp>
        <p:nvGrpSpPr>
          <p:cNvPr id="4" name="Group 4"/>
          <p:cNvGrpSpPr/>
          <p:nvPr/>
        </p:nvGrpSpPr>
        <p:grpSpPr>
          <a:xfrm rot="-751563">
            <a:off x="780406" y="5404536"/>
            <a:ext cx="3612460" cy="3369440"/>
            <a:chOff x="0" y="0"/>
            <a:chExt cx="4816613" cy="4492587"/>
          </a:xfrm>
        </p:grpSpPr>
        <p:sp>
          <p:nvSpPr>
            <p:cNvPr id="5" name="Freeform 5"/>
            <p:cNvSpPr/>
            <p:nvPr/>
          </p:nvSpPr>
          <p:spPr>
            <a:xfrm>
              <a:off x="0" y="0"/>
              <a:ext cx="4816613" cy="4492587"/>
            </a:xfrm>
            <a:custGeom>
              <a:avLst/>
              <a:gdLst/>
              <a:ahLst/>
              <a:cxnLst/>
              <a:rect l="l" t="t" r="r" b="b"/>
              <a:pathLst>
                <a:path w="4816613" h="4492587">
                  <a:moveTo>
                    <a:pt x="0" y="0"/>
                  </a:moveTo>
                  <a:lnTo>
                    <a:pt x="4816613" y="0"/>
                  </a:lnTo>
                  <a:lnTo>
                    <a:pt x="4816613" y="4492587"/>
                  </a:lnTo>
                  <a:lnTo>
                    <a:pt x="0" y="4492587"/>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184795" y="1536028"/>
              <a:ext cx="2830045" cy="1106290"/>
            </a:xfrm>
            <a:custGeom>
              <a:avLst/>
              <a:gdLst/>
              <a:ahLst/>
              <a:cxnLst/>
              <a:rect l="l" t="t" r="r" b="b"/>
              <a:pathLst>
                <a:path w="2830045" h="1106290">
                  <a:moveTo>
                    <a:pt x="0" y="0"/>
                  </a:moveTo>
                  <a:lnTo>
                    <a:pt x="2830045" y="0"/>
                  </a:lnTo>
                  <a:lnTo>
                    <a:pt x="2830045" y="1106291"/>
                  </a:lnTo>
                  <a:lnTo>
                    <a:pt x="0" y="1106291"/>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2000318" y="2642319"/>
              <a:ext cx="1199000" cy="1409081"/>
            </a:xfrm>
            <a:custGeom>
              <a:avLst/>
              <a:gdLst/>
              <a:ahLst/>
              <a:cxnLst/>
              <a:rect l="l" t="t" r="r" b="b"/>
              <a:pathLst>
                <a:path w="1199000" h="1409081">
                  <a:moveTo>
                    <a:pt x="0" y="0"/>
                  </a:moveTo>
                  <a:lnTo>
                    <a:pt x="1198999" y="0"/>
                  </a:lnTo>
                  <a:lnTo>
                    <a:pt x="1198999" y="1409080"/>
                  </a:lnTo>
                  <a:lnTo>
                    <a:pt x="0" y="1409080"/>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grpSp>
      <p:grpSp>
        <p:nvGrpSpPr>
          <p:cNvPr id="8" name="Group 8"/>
          <p:cNvGrpSpPr/>
          <p:nvPr/>
        </p:nvGrpSpPr>
        <p:grpSpPr>
          <a:xfrm rot="469776">
            <a:off x="3658600" y="6914191"/>
            <a:ext cx="2923144" cy="3188565"/>
            <a:chOff x="0" y="0"/>
            <a:chExt cx="3897525" cy="4251420"/>
          </a:xfrm>
        </p:grpSpPr>
        <p:sp>
          <p:nvSpPr>
            <p:cNvPr id="9" name="Freeform 9"/>
            <p:cNvSpPr/>
            <p:nvPr/>
          </p:nvSpPr>
          <p:spPr>
            <a:xfrm rot="-452327">
              <a:off x="236797" y="208029"/>
              <a:ext cx="3423932" cy="3835361"/>
            </a:xfrm>
            <a:custGeom>
              <a:avLst/>
              <a:gdLst/>
              <a:ahLst/>
              <a:cxnLst/>
              <a:rect l="l" t="t" r="r" b="b"/>
              <a:pathLst>
                <a:path w="3423932" h="3835361">
                  <a:moveTo>
                    <a:pt x="0" y="0"/>
                  </a:moveTo>
                  <a:lnTo>
                    <a:pt x="3423931" y="0"/>
                  </a:lnTo>
                  <a:lnTo>
                    <a:pt x="3423931" y="3835362"/>
                  </a:lnTo>
                  <a:lnTo>
                    <a:pt x="0" y="3835362"/>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10" name="Freeform 10"/>
            <p:cNvSpPr/>
            <p:nvPr/>
          </p:nvSpPr>
          <p:spPr>
            <a:xfrm rot="-452327">
              <a:off x="561489" y="1253690"/>
              <a:ext cx="2529843" cy="818749"/>
            </a:xfrm>
            <a:custGeom>
              <a:avLst/>
              <a:gdLst/>
              <a:ahLst/>
              <a:cxnLst/>
              <a:rect l="l" t="t" r="r" b="b"/>
              <a:pathLst>
                <a:path w="2529843" h="818749">
                  <a:moveTo>
                    <a:pt x="0" y="0"/>
                  </a:moveTo>
                  <a:lnTo>
                    <a:pt x="2529843" y="0"/>
                  </a:lnTo>
                  <a:lnTo>
                    <a:pt x="2529843" y="818750"/>
                  </a:lnTo>
                  <a:lnTo>
                    <a:pt x="0" y="818750"/>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sp>
          <p:nvSpPr>
            <p:cNvPr id="11" name="Freeform 11"/>
            <p:cNvSpPr/>
            <p:nvPr/>
          </p:nvSpPr>
          <p:spPr>
            <a:xfrm rot="-452327">
              <a:off x="1506133" y="2304090"/>
              <a:ext cx="1121097" cy="996757"/>
            </a:xfrm>
            <a:custGeom>
              <a:avLst/>
              <a:gdLst/>
              <a:ahLst/>
              <a:cxnLst/>
              <a:rect l="l" t="t" r="r" b="b"/>
              <a:pathLst>
                <a:path w="1121097" h="996757">
                  <a:moveTo>
                    <a:pt x="0" y="0"/>
                  </a:moveTo>
                  <a:lnTo>
                    <a:pt x="1121097" y="0"/>
                  </a:lnTo>
                  <a:lnTo>
                    <a:pt x="1121097" y="996757"/>
                  </a:lnTo>
                  <a:lnTo>
                    <a:pt x="0" y="996757"/>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sp>
      </p:grpSp>
      <p:sp>
        <p:nvSpPr>
          <p:cNvPr id="12" name="Freeform 12"/>
          <p:cNvSpPr/>
          <p:nvPr/>
        </p:nvSpPr>
        <p:spPr>
          <a:xfrm rot="880421">
            <a:off x="11051420" y="978791"/>
            <a:ext cx="3384330" cy="886079"/>
          </a:xfrm>
          <a:custGeom>
            <a:avLst/>
            <a:gdLst/>
            <a:ahLst/>
            <a:cxnLst/>
            <a:rect l="l" t="t" r="r" b="b"/>
            <a:pathLst>
              <a:path w="3384330" h="886079">
                <a:moveTo>
                  <a:pt x="0" y="0"/>
                </a:moveTo>
                <a:lnTo>
                  <a:pt x="3384330" y="0"/>
                </a:lnTo>
                <a:lnTo>
                  <a:pt x="3384330" y="886079"/>
                </a:lnTo>
                <a:lnTo>
                  <a:pt x="0" y="886079"/>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5487575">
            <a:off x="5180162" y="-1130952"/>
            <a:ext cx="7927676" cy="13077584"/>
          </a:xfrm>
          <a:custGeom>
            <a:avLst/>
            <a:gdLst/>
            <a:ahLst/>
            <a:cxnLst/>
            <a:rect l="l" t="t" r="r" b="b"/>
            <a:pathLst>
              <a:path w="7927676" h="13077584">
                <a:moveTo>
                  <a:pt x="0" y="0"/>
                </a:moveTo>
                <a:lnTo>
                  <a:pt x="7927676" y="0"/>
                </a:lnTo>
                <a:lnTo>
                  <a:pt x="7927676" y="13077583"/>
                </a:lnTo>
                <a:lnTo>
                  <a:pt x="0" y="13077583"/>
                </a:lnTo>
                <a:lnTo>
                  <a:pt x="0" y="0"/>
                </a:lnTo>
                <a:close/>
              </a:path>
            </a:pathLst>
          </a:custGeom>
          <a:blipFill>
            <a:blip r:embed="rId3" cstate="print">
              <a:extLst>
                <a:ext uri="{96DAC541-7B7A-43D3-8B79-37D633B846F1}">
                  <asvg:svgBlip xmlns:asvg="http://schemas.microsoft.com/office/drawing/2016/SVG/main" xmlns="" r:embed="rId4"/>
                </a:ext>
              </a:extLst>
            </a:blip>
            <a:stretch>
              <a:fillRect r="-19071"/>
            </a:stretch>
          </a:blipFill>
        </p:spPr>
      </p:sp>
      <p:sp>
        <p:nvSpPr>
          <p:cNvPr id="3" name="TextBox 3"/>
          <p:cNvSpPr txBox="1"/>
          <p:nvPr/>
        </p:nvSpPr>
        <p:spPr>
          <a:xfrm>
            <a:off x="3508610" y="3049938"/>
            <a:ext cx="10385699" cy="4467225"/>
          </a:xfrm>
          <a:prstGeom prst="rect">
            <a:avLst/>
          </a:prstGeom>
        </p:spPr>
        <p:txBody>
          <a:bodyPr lIns="0" tIns="0" rIns="0" bIns="0" rtlCol="0" anchor="t">
            <a:spAutoFit/>
          </a:bodyPr>
          <a:lstStyle/>
          <a:p>
            <a:pPr algn="ctr">
              <a:lnSpc>
                <a:spcPts val="11519"/>
              </a:lnSpc>
            </a:pPr>
            <a:r>
              <a:rPr lang="en-US" sz="9600">
                <a:solidFill>
                  <a:srgbClr val="073A64"/>
                </a:solidFill>
                <a:latin typeface="Bryndan Write"/>
              </a:rPr>
              <a:t>İletişimin Hayatımızdaki Önemi</a:t>
            </a:r>
          </a:p>
        </p:txBody>
      </p:sp>
      <p:grpSp>
        <p:nvGrpSpPr>
          <p:cNvPr id="4" name="Group 4"/>
          <p:cNvGrpSpPr/>
          <p:nvPr/>
        </p:nvGrpSpPr>
        <p:grpSpPr>
          <a:xfrm rot="-383192">
            <a:off x="1028700" y="4662911"/>
            <a:ext cx="2715841" cy="3240157"/>
            <a:chOff x="0" y="0"/>
            <a:chExt cx="3621121" cy="4320209"/>
          </a:xfrm>
        </p:grpSpPr>
        <p:sp>
          <p:nvSpPr>
            <p:cNvPr id="5" name="Freeform 5"/>
            <p:cNvSpPr/>
            <p:nvPr/>
          </p:nvSpPr>
          <p:spPr>
            <a:xfrm>
              <a:off x="0" y="0"/>
              <a:ext cx="3621121" cy="4320209"/>
            </a:xfrm>
            <a:custGeom>
              <a:avLst/>
              <a:gdLst/>
              <a:ahLst/>
              <a:cxnLst/>
              <a:rect l="l" t="t" r="r" b="b"/>
              <a:pathLst>
                <a:path w="3621121" h="4320209">
                  <a:moveTo>
                    <a:pt x="0" y="0"/>
                  </a:moveTo>
                  <a:lnTo>
                    <a:pt x="3621121" y="0"/>
                  </a:lnTo>
                  <a:lnTo>
                    <a:pt x="3621121" y="4320209"/>
                  </a:lnTo>
                  <a:lnTo>
                    <a:pt x="0" y="4320209"/>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900886" y="1834941"/>
              <a:ext cx="1923010" cy="650327"/>
            </a:xfrm>
            <a:custGeom>
              <a:avLst/>
              <a:gdLst/>
              <a:ahLst/>
              <a:cxnLst/>
              <a:rect l="l" t="t" r="r" b="b"/>
              <a:pathLst>
                <a:path w="1923010" h="650327">
                  <a:moveTo>
                    <a:pt x="0" y="0"/>
                  </a:moveTo>
                  <a:lnTo>
                    <a:pt x="1923010" y="0"/>
                  </a:lnTo>
                  <a:lnTo>
                    <a:pt x="1923010" y="650327"/>
                  </a:lnTo>
                  <a:lnTo>
                    <a:pt x="0" y="650327"/>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127113" y="2770990"/>
              <a:ext cx="1470555" cy="847575"/>
            </a:xfrm>
            <a:custGeom>
              <a:avLst/>
              <a:gdLst/>
              <a:ahLst/>
              <a:cxnLst/>
              <a:rect l="l" t="t" r="r" b="b"/>
              <a:pathLst>
                <a:path w="1470555" h="847575">
                  <a:moveTo>
                    <a:pt x="0" y="0"/>
                  </a:moveTo>
                  <a:lnTo>
                    <a:pt x="1470556" y="0"/>
                  </a:lnTo>
                  <a:lnTo>
                    <a:pt x="1470556" y="847575"/>
                  </a:lnTo>
                  <a:lnTo>
                    <a:pt x="0" y="847575"/>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grpSp>
      <p:grpSp>
        <p:nvGrpSpPr>
          <p:cNvPr id="8" name="Group 8"/>
          <p:cNvGrpSpPr/>
          <p:nvPr/>
        </p:nvGrpSpPr>
        <p:grpSpPr>
          <a:xfrm rot="496471">
            <a:off x="13988293" y="2128483"/>
            <a:ext cx="3364817" cy="3273050"/>
            <a:chOff x="0" y="0"/>
            <a:chExt cx="4486423" cy="4364066"/>
          </a:xfrm>
        </p:grpSpPr>
        <p:sp>
          <p:nvSpPr>
            <p:cNvPr id="9" name="Freeform 9"/>
            <p:cNvSpPr/>
            <p:nvPr/>
          </p:nvSpPr>
          <p:spPr>
            <a:xfrm>
              <a:off x="0" y="0"/>
              <a:ext cx="4486423" cy="4364066"/>
            </a:xfrm>
            <a:custGeom>
              <a:avLst/>
              <a:gdLst/>
              <a:ahLst/>
              <a:cxnLst/>
              <a:rect l="l" t="t" r="r" b="b"/>
              <a:pathLst>
                <a:path w="4486423" h="4364066">
                  <a:moveTo>
                    <a:pt x="0" y="0"/>
                  </a:moveTo>
                  <a:lnTo>
                    <a:pt x="4486423" y="0"/>
                  </a:lnTo>
                  <a:lnTo>
                    <a:pt x="4486423" y="4364066"/>
                  </a:lnTo>
                  <a:lnTo>
                    <a:pt x="0" y="4364066"/>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137372" y="1517086"/>
              <a:ext cx="1988988" cy="603929"/>
            </a:xfrm>
            <a:custGeom>
              <a:avLst/>
              <a:gdLst/>
              <a:ahLst/>
              <a:cxnLst/>
              <a:rect l="l" t="t" r="r" b="b"/>
              <a:pathLst>
                <a:path w="1988988" h="603929">
                  <a:moveTo>
                    <a:pt x="0" y="0"/>
                  </a:moveTo>
                  <a:lnTo>
                    <a:pt x="1988988" y="0"/>
                  </a:lnTo>
                  <a:lnTo>
                    <a:pt x="1988988" y="603930"/>
                  </a:lnTo>
                  <a:lnTo>
                    <a:pt x="0" y="603930"/>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sp>
          <p:nvSpPr>
            <p:cNvPr id="11" name="Freeform 11"/>
            <p:cNvSpPr/>
            <p:nvPr/>
          </p:nvSpPr>
          <p:spPr>
            <a:xfrm>
              <a:off x="1521405" y="2711036"/>
              <a:ext cx="1424383" cy="810603"/>
            </a:xfrm>
            <a:custGeom>
              <a:avLst/>
              <a:gdLst/>
              <a:ahLst/>
              <a:cxnLst/>
              <a:rect l="l" t="t" r="r" b="b"/>
              <a:pathLst>
                <a:path w="1424383" h="810603">
                  <a:moveTo>
                    <a:pt x="0" y="0"/>
                  </a:moveTo>
                  <a:lnTo>
                    <a:pt x="1424383" y="0"/>
                  </a:lnTo>
                  <a:lnTo>
                    <a:pt x="1424383" y="810603"/>
                  </a:lnTo>
                  <a:lnTo>
                    <a:pt x="0" y="810603"/>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sp>
      </p:grpSp>
      <p:sp>
        <p:nvSpPr>
          <p:cNvPr id="12" name="Freeform 12"/>
          <p:cNvSpPr/>
          <p:nvPr/>
        </p:nvSpPr>
        <p:spPr>
          <a:xfrm>
            <a:off x="7348926" y="8474563"/>
            <a:ext cx="2763175" cy="783737"/>
          </a:xfrm>
          <a:custGeom>
            <a:avLst/>
            <a:gdLst/>
            <a:ahLst/>
            <a:cxnLst/>
            <a:rect l="l" t="t" r="r" b="b"/>
            <a:pathLst>
              <a:path w="2763175" h="783737">
                <a:moveTo>
                  <a:pt x="0" y="0"/>
                </a:moveTo>
                <a:lnTo>
                  <a:pt x="2763176" y="0"/>
                </a:lnTo>
                <a:lnTo>
                  <a:pt x="2763176" y="783737"/>
                </a:lnTo>
                <a:lnTo>
                  <a:pt x="0" y="783737"/>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rot="-4068289">
            <a:off x="3442336" y="-625803"/>
            <a:ext cx="11403328" cy="13395981"/>
          </a:xfrm>
          <a:custGeom>
            <a:avLst/>
            <a:gdLst/>
            <a:ahLst/>
            <a:cxnLst/>
            <a:rect l="l" t="t" r="r" b="b"/>
            <a:pathLst>
              <a:path w="11403328" h="13395981">
                <a:moveTo>
                  <a:pt x="0" y="0"/>
                </a:moveTo>
                <a:lnTo>
                  <a:pt x="11403328" y="0"/>
                </a:lnTo>
                <a:lnTo>
                  <a:pt x="11403328" y="13395981"/>
                </a:lnTo>
                <a:lnTo>
                  <a:pt x="0" y="13395981"/>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4179332" y="1169409"/>
            <a:ext cx="10777305" cy="7381875"/>
          </a:xfrm>
          <a:prstGeom prst="rect">
            <a:avLst/>
          </a:prstGeom>
        </p:spPr>
        <p:txBody>
          <a:bodyPr lIns="0" tIns="0" rIns="0" bIns="0" rtlCol="0" anchor="t">
            <a:spAutoFit/>
          </a:bodyPr>
          <a:lstStyle/>
          <a:p>
            <a:pPr algn="ctr">
              <a:lnSpc>
                <a:spcPts val="11519"/>
              </a:lnSpc>
            </a:pPr>
            <a:endParaRPr/>
          </a:p>
          <a:p>
            <a:pPr algn="ctr">
              <a:lnSpc>
                <a:spcPts val="11519"/>
              </a:lnSpc>
            </a:pPr>
            <a:r>
              <a:rPr lang="en-US" sz="9599">
                <a:solidFill>
                  <a:srgbClr val="073A64"/>
                </a:solidFill>
                <a:latin typeface="Bryndan Write"/>
              </a:rPr>
              <a:t>Hayatımızda Kelimeler Olmasaydı Nasıl İletişim Kurardık?</a:t>
            </a:r>
          </a:p>
        </p:txBody>
      </p:sp>
      <p:grpSp>
        <p:nvGrpSpPr>
          <p:cNvPr id="4" name="Group 4"/>
          <p:cNvGrpSpPr/>
          <p:nvPr/>
        </p:nvGrpSpPr>
        <p:grpSpPr>
          <a:xfrm>
            <a:off x="424566" y="3353489"/>
            <a:ext cx="3754766" cy="3580023"/>
            <a:chOff x="0" y="0"/>
            <a:chExt cx="5006355" cy="4773364"/>
          </a:xfrm>
        </p:grpSpPr>
        <p:sp>
          <p:nvSpPr>
            <p:cNvPr id="5" name="Freeform 5"/>
            <p:cNvSpPr/>
            <p:nvPr/>
          </p:nvSpPr>
          <p:spPr>
            <a:xfrm rot="335732">
              <a:off x="200865" y="214136"/>
              <a:ext cx="4604626" cy="4345092"/>
            </a:xfrm>
            <a:custGeom>
              <a:avLst/>
              <a:gdLst/>
              <a:ahLst/>
              <a:cxnLst/>
              <a:rect l="l" t="t" r="r" b="b"/>
              <a:pathLst>
                <a:path w="4604626" h="4345092">
                  <a:moveTo>
                    <a:pt x="0" y="0"/>
                  </a:moveTo>
                  <a:lnTo>
                    <a:pt x="4604625" y="0"/>
                  </a:lnTo>
                  <a:lnTo>
                    <a:pt x="4604625" y="4345092"/>
                  </a:lnTo>
                  <a:lnTo>
                    <a:pt x="0" y="434509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6" name="Freeform 6"/>
            <p:cNvSpPr/>
            <p:nvPr/>
          </p:nvSpPr>
          <p:spPr>
            <a:xfrm rot="335732">
              <a:off x="1698082" y="2588419"/>
              <a:ext cx="1441973" cy="1313507"/>
            </a:xfrm>
            <a:custGeom>
              <a:avLst/>
              <a:gdLst/>
              <a:ahLst/>
              <a:cxnLst/>
              <a:rect l="l" t="t" r="r" b="b"/>
              <a:pathLst>
                <a:path w="1441973" h="1313507">
                  <a:moveTo>
                    <a:pt x="0" y="0"/>
                  </a:moveTo>
                  <a:lnTo>
                    <a:pt x="1441974" y="0"/>
                  </a:lnTo>
                  <a:lnTo>
                    <a:pt x="1441974" y="1313507"/>
                  </a:lnTo>
                  <a:lnTo>
                    <a:pt x="0" y="1313507"/>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7" name="Freeform 7"/>
            <p:cNvSpPr/>
            <p:nvPr/>
          </p:nvSpPr>
          <p:spPr>
            <a:xfrm rot="335732">
              <a:off x="1386287" y="1689397"/>
              <a:ext cx="2301932" cy="698950"/>
            </a:xfrm>
            <a:custGeom>
              <a:avLst/>
              <a:gdLst/>
              <a:ahLst/>
              <a:cxnLst/>
              <a:rect l="l" t="t" r="r" b="b"/>
              <a:pathLst>
                <a:path w="2301932" h="698950">
                  <a:moveTo>
                    <a:pt x="0" y="0"/>
                  </a:moveTo>
                  <a:lnTo>
                    <a:pt x="2301932" y="0"/>
                  </a:lnTo>
                  <a:lnTo>
                    <a:pt x="2301932" y="698950"/>
                  </a:lnTo>
                  <a:lnTo>
                    <a:pt x="0" y="698950"/>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grpSp>
      <p:sp>
        <p:nvSpPr>
          <p:cNvPr id="8" name="Freeform 8"/>
          <p:cNvSpPr/>
          <p:nvPr/>
        </p:nvSpPr>
        <p:spPr>
          <a:xfrm>
            <a:off x="7142246" y="475488"/>
            <a:ext cx="4003509" cy="1106424"/>
          </a:xfrm>
          <a:custGeom>
            <a:avLst/>
            <a:gdLst/>
            <a:ahLst/>
            <a:cxnLst/>
            <a:rect l="l" t="t" r="r" b="b"/>
            <a:pathLst>
              <a:path w="4003509" h="1106424">
                <a:moveTo>
                  <a:pt x="0" y="0"/>
                </a:moveTo>
                <a:lnTo>
                  <a:pt x="4003508" y="0"/>
                </a:lnTo>
                <a:lnTo>
                  <a:pt x="4003508" y="1106424"/>
                </a:lnTo>
                <a:lnTo>
                  <a:pt x="0" y="1106424"/>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grpSp>
        <p:nvGrpSpPr>
          <p:cNvPr id="9" name="Group 9"/>
          <p:cNvGrpSpPr/>
          <p:nvPr/>
        </p:nvGrpSpPr>
        <p:grpSpPr>
          <a:xfrm>
            <a:off x="1964238" y="6706769"/>
            <a:ext cx="2719213" cy="3058419"/>
            <a:chOff x="0" y="0"/>
            <a:chExt cx="3625617" cy="4077892"/>
          </a:xfrm>
        </p:grpSpPr>
        <p:sp>
          <p:nvSpPr>
            <p:cNvPr id="10" name="Freeform 10"/>
            <p:cNvSpPr/>
            <p:nvPr/>
          </p:nvSpPr>
          <p:spPr>
            <a:xfrm>
              <a:off x="0" y="0"/>
              <a:ext cx="3625617" cy="4077892"/>
            </a:xfrm>
            <a:custGeom>
              <a:avLst/>
              <a:gdLst/>
              <a:ahLst/>
              <a:cxnLst/>
              <a:rect l="l" t="t" r="r" b="b"/>
              <a:pathLst>
                <a:path w="3625617" h="4077892">
                  <a:moveTo>
                    <a:pt x="0" y="0"/>
                  </a:moveTo>
                  <a:lnTo>
                    <a:pt x="3625617" y="0"/>
                  </a:lnTo>
                  <a:lnTo>
                    <a:pt x="3625617" y="4077892"/>
                  </a:lnTo>
                  <a:lnTo>
                    <a:pt x="0" y="4077892"/>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sp>
          <p:nvSpPr>
            <p:cNvPr id="11" name="Freeform 11"/>
            <p:cNvSpPr/>
            <p:nvPr/>
          </p:nvSpPr>
          <p:spPr>
            <a:xfrm>
              <a:off x="645262" y="1582542"/>
              <a:ext cx="2335092" cy="912809"/>
            </a:xfrm>
            <a:custGeom>
              <a:avLst/>
              <a:gdLst/>
              <a:ahLst/>
              <a:cxnLst/>
              <a:rect l="l" t="t" r="r" b="b"/>
              <a:pathLst>
                <a:path w="2335092" h="912809">
                  <a:moveTo>
                    <a:pt x="0" y="0"/>
                  </a:moveTo>
                  <a:lnTo>
                    <a:pt x="2335092" y="0"/>
                  </a:lnTo>
                  <a:lnTo>
                    <a:pt x="2335092" y="912808"/>
                  </a:lnTo>
                  <a:lnTo>
                    <a:pt x="0" y="912808"/>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sp>
        <p:sp>
          <p:nvSpPr>
            <p:cNvPr id="12" name="Freeform 12"/>
            <p:cNvSpPr/>
            <p:nvPr/>
          </p:nvSpPr>
          <p:spPr>
            <a:xfrm>
              <a:off x="1145652" y="2715504"/>
              <a:ext cx="1334313" cy="769049"/>
            </a:xfrm>
            <a:custGeom>
              <a:avLst/>
              <a:gdLst/>
              <a:ahLst/>
              <a:cxnLst/>
              <a:rect l="l" t="t" r="r" b="b"/>
              <a:pathLst>
                <a:path w="1334313" h="769049">
                  <a:moveTo>
                    <a:pt x="0" y="0"/>
                  </a:moveTo>
                  <a:lnTo>
                    <a:pt x="1334313" y="0"/>
                  </a:lnTo>
                  <a:lnTo>
                    <a:pt x="1334313" y="769049"/>
                  </a:lnTo>
                  <a:lnTo>
                    <a:pt x="0" y="769049"/>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913031" y="2111662"/>
            <a:ext cx="12461938" cy="6265372"/>
            <a:chOff x="0" y="0"/>
            <a:chExt cx="7820660" cy="3931920"/>
          </a:xfrm>
        </p:grpSpPr>
        <p:sp>
          <p:nvSpPr>
            <p:cNvPr id="3" name="Freeform 3"/>
            <p:cNvSpPr/>
            <p:nvPr/>
          </p:nvSpPr>
          <p:spPr>
            <a:xfrm>
              <a:off x="-11430" y="-1270"/>
              <a:ext cx="7843520" cy="3934460"/>
            </a:xfrm>
            <a:custGeom>
              <a:avLst/>
              <a:gdLst/>
              <a:ahLst/>
              <a:cxnLst/>
              <a:rect l="l" t="t" r="r" b="b"/>
              <a:pathLst>
                <a:path w="7843520" h="3934460">
                  <a:moveTo>
                    <a:pt x="7797800" y="1043940"/>
                  </a:moveTo>
                  <a:cubicBezTo>
                    <a:pt x="7791450" y="952500"/>
                    <a:pt x="7766050" y="863600"/>
                    <a:pt x="7727950" y="777240"/>
                  </a:cubicBezTo>
                  <a:cubicBezTo>
                    <a:pt x="7592060" y="478790"/>
                    <a:pt x="7280910" y="233680"/>
                    <a:pt x="6954519" y="189230"/>
                  </a:cubicBezTo>
                  <a:cubicBezTo>
                    <a:pt x="6681469" y="156210"/>
                    <a:pt x="6409689" y="127000"/>
                    <a:pt x="6139179" y="102870"/>
                  </a:cubicBezTo>
                  <a:cubicBezTo>
                    <a:pt x="5712459" y="64770"/>
                    <a:pt x="5287009" y="36830"/>
                    <a:pt x="4864099" y="20320"/>
                  </a:cubicBezTo>
                  <a:cubicBezTo>
                    <a:pt x="4464049" y="5080"/>
                    <a:pt x="4065269" y="0"/>
                    <a:pt x="3665219" y="3810"/>
                  </a:cubicBezTo>
                  <a:cubicBezTo>
                    <a:pt x="2744470" y="12700"/>
                    <a:pt x="1823720" y="74930"/>
                    <a:pt x="889000" y="189230"/>
                  </a:cubicBezTo>
                  <a:cubicBezTo>
                    <a:pt x="469900" y="246380"/>
                    <a:pt x="76200" y="635000"/>
                    <a:pt x="45720" y="1042670"/>
                  </a:cubicBezTo>
                  <a:cubicBezTo>
                    <a:pt x="0" y="1657350"/>
                    <a:pt x="0" y="2274570"/>
                    <a:pt x="45720" y="2890520"/>
                  </a:cubicBezTo>
                  <a:cubicBezTo>
                    <a:pt x="76200" y="3299460"/>
                    <a:pt x="468630" y="3688080"/>
                    <a:pt x="889000" y="3743960"/>
                  </a:cubicBezTo>
                  <a:cubicBezTo>
                    <a:pt x="1336040" y="3798570"/>
                    <a:pt x="1780540" y="3841750"/>
                    <a:pt x="2223770" y="3872230"/>
                  </a:cubicBezTo>
                  <a:cubicBezTo>
                    <a:pt x="2600960" y="3898900"/>
                    <a:pt x="2978150" y="3916680"/>
                    <a:pt x="3352800" y="3924300"/>
                  </a:cubicBezTo>
                  <a:cubicBezTo>
                    <a:pt x="3804920" y="3934460"/>
                    <a:pt x="4258310" y="3933190"/>
                    <a:pt x="4710430" y="3917950"/>
                  </a:cubicBezTo>
                  <a:cubicBezTo>
                    <a:pt x="5030470" y="3907790"/>
                    <a:pt x="5350510" y="3891280"/>
                    <a:pt x="5670550" y="3867150"/>
                  </a:cubicBezTo>
                  <a:cubicBezTo>
                    <a:pt x="5797550" y="3858260"/>
                    <a:pt x="5925820" y="3848100"/>
                    <a:pt x="6052820" y="3836670"/>
                  </a:cubicBezTo>
                  <a:cubicBezTo>
                    <a:pt x="6245860" y="3820161"/>
                    <a:pt x="6438900" y="3801111"/>
                    <a:pt x="6631940" y="3779520"/>
                  </a:cubicBezTo>
                  <a:cubicBezTo>
                    <a:pt x="6738620" y="3768090"/>
                    <a:pt x="6845300" y="3755390"/>
                    <a:pt x="6951980" y="3742690"/>
                  </a:cubicBezTo>
                  <a:cubicBezTo>
                    <a:pt x="7372350" y="3685540"/>
                    <a:pt x="7764780" y="3296920"/>
                    <a:pt x="7796530" y="2889251"/>
                  </a:cubicBezTo>
                  <a:cubicBezTo>
                    <a:pt x="7843520" y="2275840"/>
                    <a:pt x="7843520" y="1658620"/>
                    <a:pt x="7797800" y="1043940"/>
                  </a:cubicBezTo>
                  <a:close/>
                </a:path>
              </a:pathLst>
            </a:custGeom>
            <a:solidFill>
              <a:srgbClr val="FFFAEF"/>
            </a:solidFill>
            <a:ln w="12700">
              <a:solidFill>
                <a:srgbClr val="000000"/>
              </a:solidFill>
            </a:ln>
          </p:spPr>
        </p:sp>
      </p:grpSp>
      <p:sp>
        <p:nvSpPr>
          <p:cNvPr id="4" name="TextBox 4"/>
          <p:cNvSpPr txBox="1"/>
          <p:nvPr/>
        </p:nvSpPr>
        <p:spPr>
          <a:xfrm>
            <a:off x="3554939" y="3615573"/>
            <a:ext cx="11178123" cy="3152775"/>
          </a:xfrm>
          <a:prstGeom prst="rect">
            <a:avLst/>
          </a:prstGeom>
        </p:spPr>
        <p:txBody>
          <a:bodyPr lIns="0" tIns="0" rIns="0" bIns="0" rtlCol="0" anchor="t">
            <a:spAutoFit/>
          </a:bodyPr>
          <a:lstStyle/>
          <a:p>
            <a:pPr algn="ctr">
              <a:lnSpc>
                <a:spcPts val="12000"/>
              </a:lnSpc>
            </a:pPr>
            <a:r>
              <a:rPr lang="en-US" sz="10000">
                <a:solidFill>
                  <a:srgbClr val="073A64"/>
                </a:solidFill>
                <a:latin typeface="Bryndan Write"/>
              </a:rPr>
              <a:t>İLETİŞİM </a:t>
            </a:r>
          </a:p>
          <a:p>
            <a:pPr algn="ctr">
              <a:lnSpc>
                <a:spcPts val="12000"/>
              </a:lnSpc>
            </a:pPr>
            <a:r>
              <a:rPr lang="en-US" sz="10000">
                <a:solidFill>
                  <a:srgbClr val="073A64"/>
                </a:solidFill>
                <a:latin typeface="Bryndan Write"/>
              </a:rPr>
              <a:t>ENGELLERİ</a:t>
            </a:r>
          </a:p>
        </p:txBody>
      </p:sp>
      <p:sp>
        <p:nvSpPr>
          <p:cNvPr id="5" name="Freeform 5"/>
          <p:cNvSpPr/>
          <p:nvPr/>
        </p:nvSpPr>
        <p:spPr>
          <a:xfrm>
            <a:off x="6353098" y="1670192"/>
            <a:ext cx="5581804" cy="882940"/>
          </a:xfrm>
          <a:custGeom>
            <a:avLst/>
            <a:gdLst/>
            <a:ahLst/>
            <a:cxnLst/>
            <a:rect l="l" t="t" r="r" b="b"/>
            <a:pathLst>
              <a:path w="5581804" h="882940">
                <a:moveTo>
                  <a:pt x="0" y="0"/>
                </a:moveTo>
                <a:lnTo>
                  <a:pt x="5581804" y="0"/>
                </a:lnTo>
                <a:lnTo>
                  <a:pt x="5581804" y="882940"/>
                </a:lnTo>
                <a:lnTo>
                  <a:pt x="0" y="882940"/>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6841538" y="7937473"/>
            <a:ext cx="4604924" cy="879122"/>
          </a:xfrm>
          <a:custGeom>
            <a:avLst/>
            <a:gdLst/>
            <a:ahLst/>
            <a:cxnLst/>
            <a:rect l="l" t="t" r="r" b="b"/>
            <a:pathLst>
              <a:path w="4604924" h="879122">
                <a:moveTo>
                  <a:pt x="0" y="0"/>
                </a:moveTo>
                <a:lnTo>
                  <a:pt x="4604924" y="0"/>
                </a:lnTo>
                <a:lnTo>
                  <a:pt x="4604924" y="879121"/>
                </a:lnTo>
                <a:lnTo>
                  <a:pt x="0" y="879121"/>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947438" y="2500531"/>
            <a:ext cx="7594419" cy="6328682"/>
          </a:xfrm>
          <a:custGeom>
            <a:avLst/>
            <a:gdLst/>
            <a:ahLst/>
            <a:cxnLst/>
            <a:rect l="l" t="t" r="r" b="b"/>
            <a:pathLst>
              <a:path w="7594419" h="6328682">
                <a:moveTo>
                  <a:pt x="0" y="0"/>
                </a:moveTo>
                <a:lnTo>
                  <a:pt x="7594419" y="0"/>
                </a:lnTo>
                <a:lnTo>
                  <a:pt x="7594419" y="6328682"/>
                </a:lnTo>
                <a:lnTo>
                  <a:pt x="0" y="6328682"/>
                </a:lnTo>
                <a:lnTo>
                  <a:pt x="0" y="0"/>
                </a:lnTo>
                <a:close/>
              </a:path>
            </a:pathLst>
          </a:custGeom>
          <a:blipFill>
            <a:blip r:embed="rId7" cstate="print"/>
            <a:stretch>
              <a:fillRect/>
            </a:stretch>
          </a:blipFill>
        </p:spPr>
      </p:sp>
      <p:sp>
        <p:nvSpPr>
          <p:cNvPr id="5" name="Metin kutusu 4"/>
          <p:cNvSpPr txBox="1"/>
          <p:nvPr/>
        </p:nvSpPr>
        <p:spPr>
          <a:xfrm>
            <a:off x="10591800" y="1943100"/>
            <a:ext cx="6629400" cy="6247864"/>
          </a:xfrm>
          <a:prstGeom prst="rect">
            <a:avLst/>
          </a:prstGeom>
          <a:noFill/>
        </p:spPr>
        <p:txBody>
          <a:bodyPr wrap="square" rtlCol="0">
            <a:spAutoFit/>
          </a:bodyPr>
          <a:lstStyle/>
          <a:p>
            <a:r>
              <a:rPr lang="tr-TR" sz="28000" dirty="0" smtClean="0">
                <a:solidFill>
                  <a:schemeClr val="bg1"/>
                </a:solidFill>
              </a:rPr>
              <a:t>  </a:t>
            </a:r>
            <a:r>
              <a:rPr lang="tr-TR" sz="40000" b="1" dirty="0" smtClean="0">
                <a:solidFill>
                  <a:schemeClr val="bg1"/>
                </a:solidFill>
              </a:rPr>
              <a:t>?</a:t>
            </a:r>
            <a:endParaRPr lang="tr-TR" sz="40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947438" y="2500531"/>
            <a:ext cx="7594419" cy="6328682"/>
          </a:xfrm>
          <a:custGeom>
            <a:avLst/>
            <a:gdLst/>
            <a:ahLst/>
            <a:cxnLst/>
            <a:rect l="l" t="t" r="r" b="b"/>
            <a:pathLst>
              <a:path w="7594419" h="6328682">
                <a:moveTo>
                  <a:pt x="0" y="0"/>
                </a:moveTo>
                <a:lnTo>
                  <a:pt x="7594419" y="0"/>
                </a:lnTo>
                <a:lnTo>
                  <a:pt x="7594419" y="6328682"/>
                </a:lnTo>
                <a:lnTo>
                  <a:pt x="0" y="6328682"/>
                </a:lnTo>
                <a:lnTo>
                  <a:pt x="0" y="0"/>
                </a:lnTo>
                <a:close/>
              </a:path>
            </a:pathLst>
          </a:custGeom>
          <a:blipFill>
            <a:blip r:embed="rId7" cstate="print"/>
            <a:stretch>
              <a:fillRect/>
            </a:stretch>
          </a:blipFill>
        </p:spPr>
      </p:sp>
      <p:sp>
        <p:nvSpPr>
          <p:cNvPr id="5" name="TextBox 5"/>
          <p:cNvSpPr txBox="1"/>
          <p:nvPr/>
        </p:nvSpPr>
        <p:spPr>
          <a:xfrm>
            <a:off x="9943355" y="4120526"/>
            <a:ext cx="7637414" cy="1941173"/>
          </a:xfrm>
          <a:prstGeom prst="rect">
            <a:avLst/>
          </a:prstGeom>
        </p:spPr>
        <p:txBody>
          <a:bodyPr lIns="0" tIns="0" rIns="0" bIns="0" rtlCol="0" anchor="t">
            <a:spAutoFit/>
          </a:bodyPr>
          <a:lstStyle/>
          <a:p>
            <a:pPr algn="ctr">
              <a:lnSpc>
                <a:spcPts val="14497"/>
              </a:lnSpc>
              <a:spcBef>
                <a:spcPct val="0"/>
              </a:spcBef>
            </a:pPr>
            <a:r>
              <a:rPr lang="en-US" sz="12080">
                <a:solidFill>
                  <a:srgbClr val="FFFFFF"/>
                </a:solidFill>
                <a:latin typeface="Bryndan Write"/>
              </a:rPr>
              <a:t>Dinlememek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136766" y="2354869"/>
            <a:ext cx="7282855" cy="6103549"/>
          </a:xfrm>
          <a:custGeom>
            <a:avLst/>
            <a:gdLst/>
            <a:ahLst/>
            <a:cxnLst/>
            <a:rect l="l" t="t" r="r" b="b"/>
            <a:pathLst>
              <a:path w="7282855" h="6103549">
                <a:moveTo>
                  <a:pt x="0" y="0"/>
                </a:moveTo>
                <a:lnTo>
                  <a:pt x="7282855" y="0"/>
                </a:lnTo>
                <a:lnTo>
                  <a:pt x="7282855" y="6103549"/>
                </a:lnTo>
                <a:lnTo>
                  <a:pt x="0" y="6103549"/>
                </a:lnTo>
                <a:lnTo>
                  <a:pt x="0" y="0"/>
                </a:lnTo>
                <a:close/>
              </a:path>
            </a:pathLst>
          </a:custGeom>
          <a:blipFill>
            <a:blip r:embed="rId7" cstate="print"/>
            <a:stretch>
              <a:fillRect l="-2327" r="-2327"/>
            </a:stretch>
          </a:blipFill>
        </p:spPr>
      </p:sp>
      <p:sp>
        <p:nvSpPr>
          <p:cNvPr id="5" name="Metin kutusu 4"/>
          <p:cNvSpPr txBox="1"/>
          <p:nvPr/>
        </p:nvSpPr>
        <p:spPr>
          <a:xfrm>
            <a:off x="10591800" y="1943100"/>
            <a:ext cx="6629400" cy="6247864"/>
          </a:xfrm>
          <a:prstGeom prst="rect">
            <a:avLst/>
          </a:prstGeom>
          <a:noFill/>
        </p:spPr>
        <p:txBody>
          <a:bodyPr wrap="square" rtlCol="0">
            <a:spAutoFit/>
          </a:bodyPr>
          <a:lstStyle/>
          <a:p>
            <a:r>
              <a:rPr lang="tr-TR" sz="28000" dirty="0" smtClean="0">
                <a:solidFill>
                  <a:schemeClr val="bg1"/>
                </a:solidFill>
              </a:rPr>
              <a:t>  </a:t>
            </a:r>
            <a:r>
              <a:rPr lang="tr-TR" sz="40000" b="1" dirty="0" smtClean="0">
                <a:solidFill>
                  <a:schemeClr val="bg1"/>
                </a:solidFill>
              </a:rPr>
              <a:t>?</a:t>
            </a:r>
            <a:endParaRPr lang="tr-TR" sz="40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136766" y="2354869"/>
            <a:ext cx="7282855" cy="6103549"/>
          </a:xfrm>
          <a:custGeom>
            <a:avLst/>
            <a:gdLst/>
            <a:ahLst/>
            <a:cxnLst/>
            <a:rect l="l" t="t" r="r" b="b"/>
            <a:pathLst>
              <a:path w="7282855" h="6103549">
                <a:moveTo>
                  <a:pt x="0" y="0"/>
                </a:moveTo>
                <a:lnTo>
                  <a:pt x="7282855" y="0"/>
                </a:lnTo>
                <a:lnTo>
                  <a:pt x="7282855" y="6103549"/>
                </a:lnTo>
                <a:lnTo>
                  <a:pt x="0" y="6103549"/>
                </a:lnTo>
                <a:lnTo>
                  <a:pt x="0" y="0"/>
                </a:lnTo>
                <a:close/>
              </a:path>
            </a:pathLst>
          </a:custGeom>
          <a:blipFill>
            <a:blip r:embed="rId7" cstate="print"/>
            <a:stretch>
              <a:fillRect l="-2327" r="-2327"/>
            </a:stretch>
          </a:blipFill>
        </p:spPr>
      </p:sp>
      <p:sp>
        <p:nvSpPr>
          <p:cNvPr id="5" name="TextBox 5"/>
          <p:cNvSpPr txBox="1"/>
          <p:nvPr/>
        </p:nvSpPr>
        <p:spPr>
          <a:xfrm>
            <a:off x="9795672" y="4105275"/>
            <a:ext cx="7944743" cy="1952625"/>
          </a:xfrm>
          <a:prstGeom prst="rect">
            <a:avLst/>
          </a:prstGeom>
        </p:spPr>
        <p:txBody>
          <a:bodyPr lIns="0" tIns="0" rIns="0" bIns="0" rtlCol="0" anchor="t">
            <a:spAutoFit/>
          </a:bodyPr>
          <a:lstStyle/>
          <a:p>
            <a:pPr algn="ctr">
              <a:lnSpc>
                <a:spcPts val="14400"/>
              </a:lnSpc>
              <a:spcBef>
                <a:spcPct val="0"/>
              </a:spcBef>
            </a:pPr>
            <a:r>
              <a:rPr lang="en-US" sz="12000">
                <a:solidFill>
                  <a:srgbClr val="FFFFFF"/>
                </a:solidFill>
                <a:latin typeface="Bryndan Write"/>
              </a:rPr>
              <a:t>Öfkelenmek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758</Words>
  <Application>Microsoft Office PowerPoint</Application>
  <PresentationFormat>Özel</PresentationFormat>
  <Paragraphs>93</Paragraphs>
  <Slides>19</Slides>
  <Notes>18</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19</vt:i4>
      </vt:variant>
    </vt:vector>
  </HeadingPairs>
  <TitlesOfParts>
    <vt:vector size="29" baseType="lpstr">
      <vt:lpstr>Arial</vt:lpstr>
      <vt:lpstr>KG Primary Penmanship</vt:lpstr>
      <vt:lpstr>Glacial Indifference Bold</vt:lpstr>
      <vt:lpstr>DejaVu Serif Bold</vt:lpstr>
      <vt:lpstr>Glacial Indifference</vt:lpstr>
      <vt:lpstr>DejaVu Serif</vt:lpstr>
      <vt:lpstr>Calibri</vt:lpstr>
      <vt:lpstr>Chewy</vt:lpstr>
      <vt:lpstr>Bryndan Write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BECERİLERİ-OKULÖNCESİ/İLOKUL ÖGRENCİ SUNUSU</dc:title>
  <cp:lastModifiedBy>CASPER</cp:lastModifiedBy>
  <cp:revision>7</cp:revision>
  <dcterms:created xsi:type="dcterms:W3CDTF">2006-08-16T00:00:00Z</dcterms:created>
  <dcterms:modified xsi:type="dcterms:W3CDTF">2023-09-22T06:36:02Z</dcterms:modified>
  <dc:identifier>DAFu3z9q6j0</dc:identifier>
</cp:coreProperties>
</file>