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sv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1486" y="2928922"/>
            <a:ext cx="1217675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60"/>
              </a:lnSpc>
            </a:pPr>
            <a:r>
              <a:rPr lang="en-US" sz="7200" spc="20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İLETİŞİM BECERİLERİ</a:t>
            </a:r>
          </a:p>
        </p:txBody>
      </p:sp>
      <p:sp>
        <p:nvSpPr>
          <p:cNvPr id="5" name="Freeform 5"/>
          <p:cNvSpPr/>
          <p:nvPr/>
        </p:nvSpPr>
        <p:spPr>
          <a:xfrm>
            <a:off x="-2064085" y="295595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2468907" y="2051302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29158" y="4714872"/>
            <a:ext cx="784519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999" spc="11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OKUL ÖNCESİ/İLKOKUL</a:t>
            </a:r>
          </a:p>
          <a:p>
            <a:pPr algn="ctr">
              <a:lnSpc>
                <a:spcPts val="5159"/>
              </a:lnSpc>
              <a:spcBef>
                <a:spcPct val="0"/>
              </a:spcBef>
            </a:pPr>
            <a:r>
              <a:rPr lang="en-US" sz="3999" spc="11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ÖĞRETMEN  SUNUMU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57720" y="6500822"/>
            <a:ext cx="793375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2023 - 2024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Öğretim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Yılı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Kilis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İl </a:t>
            </a:r>
            <a:r>
              <a:rPr lang="en-US" sz="3200" spc="53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tr-TR" sz="3200" spc="53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pc="53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Yerel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Hedef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İçerik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Hazırlama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Komisyonu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53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hazırlanmıştır</a:t>
            </a:r>
            <a:r>
              <a:rPr lang="en-US" sz="3200" spc="53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5394" y="1290250"/>
            <a:ext cx="7813954" cy="6802190"/>
          </a:xfrm>
          <a:custGeom>
            <a:avLst/>
            <a:gdLst/>
            <a:ahLst/>
            <a:cxnLst/>
            <a:rect l="l" t="t" r="r" b="b"/>
            <a:pathLst>
              <a:path w="7813954" h="6802190">
                <a:moveTo>
                  <a:pt x="0" y="0"/>
                </a:moveTo>
                <a:lnTo>
                  <a:pt x="7813954" y="0"/>
                </a:lnTo>
                <a:lnTo>
                  <a:pt x="7813954" y="6802190"/>
                </a:lnTo>
                <a:lnTo>
                  <a:pt x="0" y="6802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37" b="-74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9049" y="1914883"/>
            <a:ext cx="8108887" cy="5276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3600" b="1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Etiketleme</a:t>
            </a:r>
            <a:r>
              <a:rPr lang="en-US" sz="3600" b="1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bireyi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damgalamayı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içerir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lakaplar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giderek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hale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gelip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kendine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bakışını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yönde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etkileyebilir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spc="8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endParaRPr lang="tr-TR" sz="3600" b="1" spc="8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3600" b="1" spc="8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Koca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bebek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spc="8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3600" spc="8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sulu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göz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zorunda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mısın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yaramaz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8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çocuksun</a:t>
            </a:r>
            <a:r>
              <a:rPr lang="en-US" sz="3600" spc="8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9030" y="2068092"/>
            <a:ext cx="7660270" cy="6150816"/>
          </a:xfrm>
          <a:custGeom>
            <a:avLst/>
            <a:gdLst/>
            <a:ahLst/>
            <a:cxnLst/>
            <a:rect l="l" t="t" r="r" b="b"/>
            <a:pathLst>
              <a:path w="7660270" h="6150816">
                <a:moveTo>
                  <a:pt x="0" y="0"/>
                </a:moveTo>
                <a:lnTo>
                  <a:pt x="7660270" y="0"/>
                </a:lnTo>
                <a:lnTo>
                  <a:pt x="7660270" y="6150816"/>
                </a:lnTo>
                <a:lnTo>
                  <a:pt x="0" y="6150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71" r="-280" b="-36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8635" y="1733550"/>
            <a:ext cx="9867493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Analiz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aklından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geçtiğini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yapmaya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çalıştığını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niyetinin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bildiğini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söylemektir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nevi “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amatör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psikologçuluk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tedirgin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edebilir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başarısızlık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duygularının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uyanmasına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olabilir</a:t>
            </a:r>
            <a:r>
              <a:rPr lang="en-US" sz="3600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600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800"/>
              </a:lnSpc>
            </a:pPr>
            <a:endParaRPr lang="tr-TR" sz="3600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800"/>
              </a:lnSpc>
            </a:pPr>
            <a:r>
              <a:rPr lang="en-US" sz="3600" b="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Aslında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öyle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demek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istemiyorsun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Ben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böyle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davrandığını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biliyorum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derdin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biliyor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musun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>
              <a:lnSpc>
                <a:spcPts val="4800"/>
              </a:lnSpc>
            </a:pPr>
            <a:endParaRPr dirty="0"/>
          </a:p>
          <a:p>
            <a:pPr marL="0" lvl="0" indent="0">
              <a:lnSpc>
                <a:spcPts val="4800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45340" y="2352459"/>
            <a:ext cx="7432067" cy="6006527"/>
          </a:xfrm>
          <a:custGeom>
            <a:avLst/>
            <a:gdLst/>
            <a:ahLst/>
            <a:cxnLst/>
            <a:rect l="l" t="t" r="r" b="b"/>
            <a:pathLst>
              <a:path w="7432067" h="6006527">
                <a:moveTo>
                  <a:pt x="0" y="0"/>
                </a:moveTo>
                <a:lnTo>
                  <a:pt x="7432067" y="0"/>
                </a:lnTo>
                <a:lnTo>
                  <a:pt x="7432067" y="6006527"/>
                </a:lnTo>
                <a:lnTo>
                  <a:pt x="0" y="6006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835" t="-3739" r="-8280" b="-37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5540" y="1687116"/>
            <a:ext cx="9217167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600" b="1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Niyetli</a:t>
            </a:r>
            <a:r>
              <a:rPr lang="en-US" sz="3600" b="1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Övme</a:t>
            </a:r>
            <a:r>
              <a:rPr lang="en-US" sz="3600" b="1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Bireyi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övmek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engeli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görünmese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bazı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durumlarda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sonuçlara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Engel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oluşturan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durumlarda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övgü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davranışlarını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değiştirmek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kullanılmaktadır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5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3600" spc="5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spc="5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zen</a:t>
            </a:r>
            <a:r>
              <a:rPr lang="en-US" sz="3600" spc="5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beklentilerinin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düşüncesiyle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bireyde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kaygı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yaratabilmektedir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tr-TR" sz="3600" spc="51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tr-TR" sz="3600" spc="51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600" b="1" spc="5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insansın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Senin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çalışkan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çocuk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bunun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altından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kalkacaktır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Bence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harika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5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çıkartacaksın</a:t>
            </a:r>
            <a:r>
              <a:rPr lang="en-US" sz="3600" spc="5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510" y="1508760"/>
            <a:ext cx="9332959" cy="594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40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Emretme</a:t>
            </a: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şeyi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zorla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ettirmeyi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içerir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Kişide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korku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dirence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olabilir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çekilir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boyun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eğici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davranabilir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isyankar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davranışlarda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bulunup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misilleme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yapabilir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benlik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saygısını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düşürür</a:t>
            </a:r>
            <a:r>
              <a:rPr lang="en-US" sz="3600" spc="25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600" spc="25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endParaRPr lang="tr-TR" sz="3600" spc="25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3600" b="1" spc="25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</a:t>
            </a:r>
            <a:r>
              <a:rPr lang="tr-TR" sz="3600" b="1" spc="25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k: </a:t>
            </a:r>
            <a:r>
              <a:rPr lang="en-US" sz="3600" spc="25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spc="25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Bunu</a:t>
            </a:r>
            <a:r>
              <a:rPr lang="en-US" sz="3600" spc="25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yapmak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zorundasın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yapman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gerekir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yapacaksın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Hemen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buraya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gel” </a:t>
            </a:r>
          </a:p>
        </p:txBody>
      </p:sp>
      <p:sp>
        <p:nvSpPr>
          <p:cNvPr id="3" name="Freeform 3"/>
          <p:cNvSpPr/>
          <p:nvPr/>
        </p:nvSpPr>
        <p:spPr>
          <a:xfrm>
            <a:off x="9536398" y="2991609"/>
            <a:ext cx="7341843" cy="3872882"/>
          </a:xfrm>
          <a:custGeom>
            <a:avLst/>
            <a:gdLst/>
            <a:ahLst/>
            <a:cxnLst/>
            <a:rect l="l" t="t" r="r" b="b"/>
            <a:pathLst>
              <a:path w="7341843" h="3872882">
                <a:moveTo>
                  <a:pt x="0" y="0"/>
                </a:moveTo>
                <a:lnTo>
                  <a:pt x="7341843" y="0"/>
                </a:lnTo>
                <a:lnTo>
                  <a:pt x="7341843" y="3872882"/>
                </a:lnTo>
                <a:lnTo>
                  <a:pt x="0" y="387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2598" y="3123795"/>
            <a:ext cx="8775402" cy="7163205"/>
          </a:xfrm>
          <a:custGeom>
            <a:avLst/>
            <a:gdLst/>
            <a:ahLst/>
            <a:cxnLst/>
            <a:rect l="l" t="t" r="r" b="b"/>
            <a:pathLst>
              <a:path w="8775402" h="7163205">
                <a:moveTo>
                  <a:pt x="0" y="0"/>
                </a:moveTo>
                <a:lnTo>
                  <a:pt x="8775402" y="0"/>
                </a:lnTo>
                <a:lnTo>
                  <a:pt x="8775402" y="7163205"/>
                </a:lnTo>
                <a:lnTo>
                  <a:pt x="0" y="7163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78" b="-217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53509" y="1446923"/>
            <a:ext cx="8859089" cy="673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  <a:spcBef>
                <a:spcPct val="0"/>
              </a:spcBef>
            </a:pP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Tehdit</a:t>
            </a: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Bireyin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istediğini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uygulamayınca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tehdidi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vurgulayarak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sunulan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çözümdür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Emretme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kişide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boyun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eğme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korku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yaratabilir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Bazen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gerçekten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durumun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gerçekleşip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gerçekleşmeyeceğini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denemek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isteyebilir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spc="25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50"/>
              </a:lnSpc>
              <a:spcBef>
                <a:spcPct val="0"/>
              </a:spcBef>
            </a:pPr>
            <a:endParaRPr lang="tr-TR" sz="3600" spc="25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50"/>
              </a:lnSpc>
              <a:spcBef>
                <a:spcPct val="0"/>
              </a:spcBef>
            </a:pPr>
            <a:r>
              <a:rPr lang="en-US" sz="3600" b="1" spc="25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Bunu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yaparsın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yoksa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... Bu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davranmaya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devam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edersen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sonunda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terk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5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edeceğim</a:t>
            </a:r>
            <a:r>
              <a:rPr lang="en-US" sz="3600" spc="25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97947" y="1407071"/>
            <a:ext cx="7161353" cy="7161353"/>
          </a:xfrm>
          <a:custGeom>
            <a:avLst/>
            <a:gdLst/>
            <a:ahLst/>
            <a:cxnLst/>
            <a:rect l="l" t="t" r="r" b="b"/>
            <a:pathLst>
              <a:path w="7161353" h="7161353">
                <a:moveTo>
                  <a:pt x="0" y="0"/>
                </a:moveTo>
                <a:lnTo>
                  <a:pt x="7161353" y="0"/>
                </a:lnTo>
                <a:lnTo>
                  <a:pt x="7161353" y="7161353"/>
                </a:lnTo>
                <a:lnTo>
                  <a:pt x="0" y="7161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2725" y="1378496"/>
            <a:ext cx="8511275" cy="673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Ahlak</a:t>
            </a:r>
            <a:r>
              <a:rPr lang="en-US" sz="3600" b="1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Bekçiliği</a:t>
            </a:r>
            <a:r>
              <a:rPr lang="en-US" sz="3600" b="1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engelinde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fikirlerini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birtakım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otoritelere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dayanarak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söylerler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Sıklıkla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malı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ifadeleri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davranışına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bahaneler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aramaya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başlar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gücenebilir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yapmalısınlara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karşı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koyar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dirty="0" smtClean="0">
              <a:solidFill>
                <a:srgbClr val="0404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50"/>
              </a:lnSpc>
              <a:spcBef>
                <a:spcPct val="0"/>
              </a:spcBef>
            </a:pPr>
            <a:endParaRPr lang="tr-TR" sz="3600" dirty="0" smtClean="0">
              <a:solidFill>
                <a:srgbClr val="0404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5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yapmak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senin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görevin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...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yapmalısın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Büyüklerin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sözü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dinlenmelidir</a:t>
            </a:r>
            <a:r>
              <a:rPr lang="en-US" sz="3600" dirty="0">
                <a:solidFill>
                  <a:srgbClr val="04040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4308" y="6387951"/>
            <a:ext cx="9899383" cy="3899049"/>
          </a:xfrm>
          <a:custGeom>
            <a:avLst/>
            <a:gdLst/>
            <a:ahLst/>
            <a:cxnLst/>
            <a:rect l="l" t="t" r="r" b="b"/>
            <a:pathLst>
              <a:path w="9899383" h="3899049">
                <a:moveTo>
                  <a:pt x="0" y="0"/>
                </a:moveTo>
                <a:lnTo>
                  <a:pt x="9899384" y="0"/>
                </a:lnTo>
                <a:lnTo>
                  <a:pt x="9899384" y="3899049"/>
                </a:lnTo>
                <a:lnTo>
                  <a:pt x="0" y="3899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78885" y="726926"/>
            <a:ext cx="15133867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b="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Uygunsuz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Sorma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sorma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etkili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iletişimde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şey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olsa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bazı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sorular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engellemektedir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eksik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cevabı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bilinen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dolaylı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sorular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kişide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duygulara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Bazen</a:t>
            </a:r>
            <a:r>
              <a:rPr lang="en-US" sz="3600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sormak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engelleyebilir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bunlar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karşıdaki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kaçamak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yanıtlar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vermesine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kişinin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kaygısını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arttırır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kişi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savunucu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tepkiler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vererek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direnç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gösterebilir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tr-TR" sz="3600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Bugün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günün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nasıldı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Geldin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mi?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soğuk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aldın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sıkı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giyinmedin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yaptın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sana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sz="360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7770" y="5553657"/>
            <a:ext cx="8049812" cy="4733343"/>
          </a:xfrm>
          <a:custGeom>
            <a:avLst/>
            <a:gdLst/>
            <a:ahLst/>
            <a:cxnLst/>
            <a:rect l="l" t="t" r="r" b="b"/>
            <a:pathLst>
              <a:path w="8049812" h="4733343">
                <a:moveTo>
                  <a:pt x="0" y="0"/>
                </a:moveTo>
                <a:lnTo>
                  <a:pt x="8049812" y="0"/>
                </a:lnTo>
                <a:lnTo>
                  <a:pt x="8049812" y="4733343"/>
                </a:lnTo>
                <a:lnTo>
                  <a:pt x="0" y="4733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99" t="-212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3611" y="529197"/>
            <a:ext cx="16565689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600" b="1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Öğüt</a:t>
            </a:r>
            <a:r>
              <a:rPr lang="en-US" sz="3600" b="1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r>
              <a:rPr lang="en-US" sz="3600" b="1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engeli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görülmese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öğüt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kişide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birtakım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duygulara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anlaşılmadığını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düşünebilir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gücenebilir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Kişiye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kendi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sorunlarını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çözmekten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aciz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mesajı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verebilir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karar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başkalarına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bağımlı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olmaya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olabilir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5000"/>
              </a:lnSpc>
              <a:spcBef>
                <a:spcPct val="0"/>
              </a:spcBef>
            </a:pPr>
            <a:endParaRPr lang="tr-TR" sz="3600" dirty="0" smtClean="0">
              <a:solidFill>
                <a:srgbClr val="3E38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sz="3600" b="1" dirty="0" err="1" smtClean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yapmıyorsun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? Ben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olsam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yapardım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Bunun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üzülüyorsun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3600" dirty="0" err="1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yapmayı</a:t>
            </a:r>
            <a:r>
              <a:rPr lang="en-US" sz="3600" dirty="0">
                <a:solidFill>
                  <a:srgbClr val="3E3820"/>
                </a:solidFill>
                <a:latin typeface="Times New Roman" pitchFamily="18" charset="0"/>
                <a:cs typeface="Times New Roman" pitchFamily="18" charset="0"/>
              </a:rPr>
              <a:t> dene”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9049" y="1000125"/>
            <a:ext cx="7690203" cy="713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00" b="1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b="1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Teselli</a:t>
            </a:r>
            <a:r>
              <a:rPr lang="en-US" sz="3600" b="1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b="1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Teselli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görülen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sıklıkla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engelidir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bireyin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anlaşılmamış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hissetmesine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olabilir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öfkelenebilir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geri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çekilebilir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Bireye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bulunduğu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durumu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abarttığı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mesajını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verebilir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tr-TR" sz="3600" spc="24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124"/>
              </a:lnSpc>
              <a:spcBef>
                <a:spcPct val="0"/>
              </a:spcBef>
            </a:pPr>
            <a:endParaRPr lang="tr-TR" sz="3600" spc="24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00" b="1" spc="24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Aldırma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her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şey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düzelir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şeyin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ilacıdır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Bunu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atlatıcaksın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böyle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şeyler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spc="24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geçer</a:t>
            </a:r>
            <a:r>
              <a:rPr lang="en-US" sz="3600" spc="24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sp>
        <p:nvSpPr>
          <p:cNvPr id="3" name="Freeform 3"/>
          <p:cNvSpPr/>
          <p:nvPr/>
        </p:nvSpPr>
        <p:spPr>
          <a:xfrm>
            <a:off x="9144000" y="2213574"/>
            <a:ext cx="8141969" cy="6307530"/>
          </a:xfrm>
          <a:custGeom>
            <a:avLst/>
            <a:gdLst/>
            <a:ahLst/>
            <a:cxnLst/>
            <a:rect l="l" t="t" r="r" b="b"/>
            <a:pathLst>
              <a:path w="8141969" h="6307530">
                <a:moveTo>
                  <a:pt x="0" y="0"/>
                </a:moveTo>
                <a:lnTo>
                  <a:pt x="8141969" y="0"/>
                </a:lnTo>
                <a:lnTo>
                  <a:pt x="8141969" y="6307530"/>
                </a:lnTo>
                <a:lnTo>
                  <a:pt x="0" y="6307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6" r="-16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9224" y="472987"/>
            <a:ext cx="12079891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6"/>
              </a:lnSpc>
            </a:pP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Öğrenci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İle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İletişim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Kurarken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</a:p>
          <a:p>
            <a:pPr>
              <a:lnSpc>
                <a:spcPts val="6746"/>
              </a:lnSpc>
            </a:pP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Dikkat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Edilmesi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Gerekenler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13762" y="6833431"/>
            <a:ext cx="3976063" cy="4064748"/>
          </a:xfrm>
          <a:custGeom>
            <a:avLst/>
            <a:gdLst/>
            <a:ahLst/>
            <a:cxnLst/>
            <a:rect l="l" t="t" r="r" b="b"/>
            <a:pathLst>
              <a:path w="3976063" h="4064748">
                <a:moveTo>
                  <a:pt x="0" y="0"/>
                </a:moveTo>
                <a:lnTo>
                  <a:pt x="3976062" y="0"/>
                </a:lnTo>
                <a:lnTo>
                  <a:pt x="3976062" y="4064748"/>
                </a:lnTo>
                <a:lnTo>
                  <a:pt x="0" y="406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47256" y="2572139"/>
            <a:ext cx="12686361" cy="829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>
              <a:lnSpc>
                <a:spcPts val="4999"/>
              </a:lnSpc>
              <a:spcBef>
                <a:spcPct val="0"/>
              </a:spcBef>
              <a:buAutoNum type="arabicPeriod"/>
            </a:pPr>
            <a:r>
              <a:rPr lang="en-US" sz="3200" b="1" spc="123" dirty="0" err="1" smtClean="0">
                <a:solidFill>
                  <a:srgbClr val="042B60"/>
                </a:solidFill>
                <a:latin typeface="Now"/>
              </a:rPr>
              <a:t>Öğrencileri</a:t>
            </a:r>
            <a:r>
              <a:rPr lang="en-US" sz="3200" b="1" spc="123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anlamaya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çalışın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.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Öğrencilerin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deneyimlerini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anlamaya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çalışın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onlarla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doğru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şekilde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iletişim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kurmak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için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gereken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zamana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sabra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sahip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olun</a:t>
            </a:r>
            <a:r>
              <a:rPr lang="en-US" sz="3200" spc="123" dirty="0" smtClean="0">
                <a:solidFill>
                  <a:srgbClr val="042B60"/>
                </a:solidFill>
                <a:latin typeface="Now"/>
              </a:rPr>
              <a:t>.</a:t>
            </a:r>
            <a:endParaRPr lang="tr-TR" sz="3200" spc="123" dirty="0" smtClean="0">
              <a:solidFill>
                <a:srgbClr val="042B60"/>
              </a:solidFill>
              <a:latin typeface="Now"/>
            </a:endParaRPr>
          </a:p>
          <a:p>
            <a:pPr marL="742950" indent="-742950">
              <a:lnSpc>
                <a:spcPts val="4999"/>
              </a:lnSpc>
              <a:spcBef>
                <a:spcPct val="0"/>
              </a:spcBef>
              <a:buAutoNum type="arabicPeriod"/>
            </a:pPr>
            <a:endParaRPr lang="tr-TR" sz="3200" b="1" spc="123" dirty="0" smtClean="0">
              <a:solidFill>
                <a:srgbClr val="042B60"/>
              </a:solidFill>
              <a:latin typeface="Now"/>
            </a:endParaRPr>
          </a:p>
          <a:p>
            <a:pPr marL="742950" indent="-742950">
              <a:lnSpc>
                <a:spcPts val="4999"/>
              </a:lnSpc>
              <a:spcBef>
                <a:spcPct val="0"/>
              </a:spcBef>
              <a:buAutoNum type="arabicPeriod"/>
            </a:pPr>
            <a:r>
              <a:rPr lang="en-US" sz="3200" b="1" spc="123" dirty="0" err="1" smtClean="0">
                <a:solidFill>
                  <a:srgbClr val="042B60"/>
                </a:solidFill>
                <a:latin typeface="Now"/>
              </a:rPr>
              <a:t>Onlara</a:t>
            </a:r>
            <a:r>
              <a:rPr lang="en-US" sz="3200" b="1" spc="123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saygı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gösterin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.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Öğrencileri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her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zaman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saygın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bir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şekilde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karşılamaya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çalışın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onların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fikirlerini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konuşmalarını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ciddiye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 smtClean="0">
                <a:solidFill>
                  <a:srgbClr val="042B60"/>
                </a:solidFill>
                <a:latin typeface="Now"/>
              </a:rPr>
              <a:t>alın</a:t>
            </a:r>
            <a:r>
              <a:rPr lang="en-US" sz="3200" spc="123" dirty="0" smtClean="0">
                <a:solidFill>
                  <a:srgbClr val="042B60"/>
                </a:solidFill>
                <a:latin typeface="Now"/>
              </a:rPr>
              <a:t>.</a:t>
            </a:r>
            <a:endParaRPr lang="tr-TR" sz="3200" spc="123" dirty="0" smtClean="0">
              <a:solidFill>
                <a:srgbClr val="042B60"/>
              </a:solidFill>
              <a:latin typeface="Now"/>
            </a:endParaRPr>
          </a:p>
          <a:p>
            <a:pPr marL="742950" indent="-742950">
              <a:lnSpc>
                <a:spcPts val="4999"/>
              </a:lnSpc>
              <a:spcBef>
                <a:spcPct val="0"/>
              </a:spcBef>
              <a:buAutoNum type="arabicPeriod"/>
            </a:pPr>
            <a:endParaRPr lang="tr-TR" sz="3200" b="1" spc="123" dirty="0" smtClean="0">
              <a:solidFill>
                <a:srgbClr val="042B60"/>
              </a:solidFill>
              <a:latin typeface="Now"/>
            </a:endParaRPr>
          </a:p>
          <a:p>
            <a:pPr marL="742950" indent="-742950">
              <a:lnSpc>
                <a:spcPts val="4999"/>
              </a:lnSpc>
              <a:spcBef>
                <a:spcPct val="0"/>
              </a:spcBef>
              <a:buAutoNum type="arabicPeriod"/>
            </a:pPr>
            <a:r>
              <a:rPr lang="en-US" sz="3200" b="1" spc="123" dirty="0" err="1" smtClean="0">
                <a:solidFill>
                  <a:srgbClr val="042B60"/>
                </a:solidFill>
                <a:latin typeface="Now"/>
              </a:rPr>
              <a:t>Sözlerinizi</a:t>
            </a:r>
            <a:r>
              <a:rPr lang="en-US" sz="3200" b="1" spc="123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dikkatlice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23" dirty="0" err="1">
                <a:solidFill>
                  <a:srgbClr val="042B60"/>
                </a:solidFill>
                <a:latin typeface="Now"/>
              </a:rPr>
              <a:t>seçin</a:t>
            </a:r>
            <a:r>
              <a:rPr lang="en-US" sz="3200" b="1" spc="123" dirty="0">
                <a:solidFill>
                  <a:srgbClr val="042B60"/>
                </a:solidFill>
                <a:latin typeface="Now"/>
              </a:rPr>
              <a:t>.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Öğrencilere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yönelik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konuşmalarınızı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dikkatlice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seçin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öğrencilerin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duygularını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incitmekten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23" dirty="0" err="1">
                <a:solidFill>
                  <a:srgbClr val="042B60"/>
                </a:solidFill>
                <a:latin typeface="Now"/>
              </a:rPr>
              <a:t>kaçının</a:t>
            </a:r>
            <a:r>
              <a:rPr lang="en-US" sz="3200" spc="123" dirty="0">
                <a:solidFill>
                  <a:srgbClr val="042B60"/>
                </a:solidFill>
                <a:latin typeface="Now"/>
              </a:rPr>
              <a:t>.</a:t>
            </a:r>
          </a:p>
          <a:p>
            <a:pPr>
              <a:lnSpc>
                <a:spcPts val="4749"/>
              </a:lnSpc>
              <a:spcBef>
                <a:spcPct val="0"/>
              </a:spcBef>
            </a:pP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42218" y="102870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393802" y="-133535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15302" y="4067074"/>
            <a:ext cx="6528698" cy="246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3"/>
              </a:lnSpc>
            </a:pPr>
            <a:r>
              <a:rPr lang="en-US" sz="7599" spc="22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GÜNDEM MADDELERİ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10034993" y="44122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0034993" y="565308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0034993" y="700700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10034993" y="836091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10034993" y="175187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00000">
            <a:off x="10034993" y="3082062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790244" y="1708389"/>
            <a:ext cx="8697228" cy="722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Giriş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22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İletişimin</a:t>
            </a:r>
            <a:r>
              <a:rPr lang="en-US" sz="4048" spc="117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Tanımı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22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4048" spc="117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Türleri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22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4048" spc="117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Engelleri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22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4048" spc="117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Önerileri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222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74065" lvl="1" indent="-437032">
              <a:lnSpc>
                <a:spcPts val="5222"/>
              </a:lnSpc>
              <a:buFont typeface="Arial"/>
              <a:buChar char="•"/>
            </a:pPr>
            <a:r>
              <a:rPr lang="en-US" sz="4048" spc="11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Kapanış</a:t>
            </a:r>
            <a:endParaRPr lang="en-US" sz="4048" spc="11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7216" y="534988"/>
            <a:ext cx="9787006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46"/>
              </a:lnSpc>
            </a:pP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Öğrenci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İle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İletişim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Kurarken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</a:p>
          <a:p>
            <a:pPr>
              <a:lnSpc>
                <a:spcPts val="6746"/>
              </a:lnSpc>
            </a:pP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Dikkat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Edilmesi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4400" b="1" spc="151" dirty="0" err="1">
                <a:solidFill>
                  <a:srgbClr val="042B60"/>
                </a:solidFill>
                <a:latin typeface="Now"/>
              </a:rPr>
              <a:t>Gerekenler</a:t>
            </a:r>
            <a:r>
              <a:rPr lang="en-US" sz="4400" b="1" spc="151" dirty="0">
                <a:solidFill>
                  <a:srgbClr val="042B60"/>
                </a:solidFill>
                <a:latin typeface="Now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13762" y="6833431"/>
            <a:ext cx="3976063" cy="4064748"/>
          </a:xfrm>
          <a:custGeom>
            <a:avLst/>
            <a:gdLst/>
            <a:ahLst/>
            <a:cxnLst/>
            <a:rect l="l" t="t" r="r" b="b"/>
            <a:pathLst>
              <a:path w="3976063" h="4064748">
                <a:moveTo>
                  <a:pt x="0" y="0"/>
                </a:moveTo>
                <a:lnTo>
                  <a:pt x="3976062" y="0"/>
                </a:lnTo>
                <a:lnTo>
                  <a:pt x="3976062" y="4064748"/>
                </a:lnTo>
                <a:lnTo>
                  <a:pt x="0" y="406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51312" y="2466305"/>
            <a:ext cx="11858708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4. </a:t>
            </a:r>
            <a:r>
              <a:rPr lang="tr-TR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Etkili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>
                <a:solidFill>
                  <a:srgbClr val="042B60"/>
                </a:solidFill>
                <a:latin typeface="Now"/>
              </a:rPr>
              <a:t>dinleyin</a:t>
            </a: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.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Öğrencilerin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söylediklerini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dikkatlice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dinleyin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anlamaya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çalışın</a:t>
            </a:r>
            <a:r>
              <a:rPr lang="en-US" sz="3200" spc="107" dirty="0" smtClean="0">
                <a:solidFill>
                  <a:srgbClr val="042B60"/>
                </a:solidFill>
                <a:latin typeface="Now"/>
              </a:rPr>
              <a:t>.</a:t>
            </a:r>
            <a:endParaRPr lang="tr-TR" sz="3200" spc="107" dirty="0" smtClean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4999"/>
              </a:lnSpc>
            </a:pPr>
            <a:endParaRPr lang="en-US" sz="3200" spc="107" dirty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4999"/>
              </a:lnSpc>
            </a:pP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5. </a:t>
            </a:r>
            <a:r>
              <a:rPr lang="tr-TR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Öğrencilerin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>
                <a:solidFill>
                  <a:srgbClr val="042B60"/>
                </a:solidFill>
                <a:latin typeface="Now"/>
              </a:rPr>
              <a:t>konuşmalarını</a:t>
            </a: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>
                <a:solidFill>
                  <a:srgbClr val="042B60"/>
                </a:solidFill>
                <a:latin typeface="Now"/>
              </a:rPr>
              <a:t>teşvik</a:t>
            </a: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>
                <a:solidFill>
                  <a:srgbClr val="042B60"/>
                </a:solidFill>
                <a:latin typeface="Now"/>
              </a:rPr>
              <a:t>edin</a:t>
            </a:r>
            <a:r>
              <a:rPr lang="en-US" sz="3200" b="1" spc="107" dirty="0">
                <a:solidFill>
                  <a:srgbClr val="042B60"/>
                </a:solidFill>
                <a:latin typeface="Now"/>
              </a:rPr>
              <a:t>.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Öğrencilerin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söylediklerini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teşvik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etmek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onların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fikirlerini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ciddiye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almak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için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onlara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sık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sık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sorular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sorun</a:t>
            </a:r>
            <a:r>
              <a:rPr lang="en-US" sz="3200" spc="107" dirty="0" smtClean="0">
                <a:solidFill>
                  <a:srgbClr val="042B60"/>
                </a:solidFill>
                <a:latin typeface="Now"/>
              </a:rPr>
              <a:t>.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endParaRPr lang="tr-TR" sz="3200" b="1" spc="107" dirty="0" smtClean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4999"/>
              </a:lnSpc>
            </a:pPr>
            <a:endParaRPr lang="tr-TR" sz="3200" b="1" spc="107" dirty="0" smtClean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4999"/>
              </a:lnSpc>
            </a:pP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6. </a:t>
            </a:r>
            <a:r>
              <a:rPr lang="tr-TR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Yapıcı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geri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bildirimler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b="1" spc="107" dirty="0" err="1" smtClean="0">
                <a:solidFill>
                  <a:srgbClr val="042B60"/>
                </a:solidFill>
                <a:latin typeface="Now"/>
              </a:rPr>
              <a:t>verin</a:t>
            </a:r>
            <a:r>
              <a:rPr lang="en-US" sz="3200" b="1" spc="107" dirty="0" smtClean="0">
                <a:solidFill>
                  <a:srgbClr val="042B60"/>
                </a:solidFill>
                <a:latin typeface="Now"/>
              </a:rPr>
              <a:t>. </a:t>
            </a:r>
            <a:endParaRPr lang="en-US" sz="3200" spc="107" dirty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spc="107" dirty="0" err="1" smtClean="0">
                <a:solidFill>
                  <a:srgbClr val="042B60"/>
                </a:solidFill>
                <a:latin typeface="Now"/>
              </a:rPr>
              <a:t>Öğrencilere</a:t>
            </a:r>
            <a:r>
              <a:rPr lang="en-US" sz="3200" spc="107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yapıcı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tatmin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edici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geri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bildirimler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verin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onlara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yardımcı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olmak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için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çaba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3200" spc="107" dirty="0" err="1">
                <a:solidFill>
                  <a:srgbClr val="042B60"/>
                </a:solidFill>
                <a:latin typeface="Now"/>
              </a:rPr>
              <a:t>gösterin</a:t>
            </a:r>
            <a:r>
              <a:rPr lang="en-US" sz="3200" spc="107" dirty="0">
                <a:solidFill>
                  <a:srgbClr val="042B60"/>
                </a:solidFill>
                <a:latin typeface="Now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55689">
            <a:off x="16483101" y="-622933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44310">
            <a:off x="15839230" y="-656744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3385376" y="633728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66515" y="4869272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2878" y="500030"/>
            <a:ext cx="12068363" cy="99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8"/>
              </a:lnSpc>
            </a:pPr>
            <a:r>
              <a:rPr lang="en-US" sz="5400" b="1" spc="179" dirty="0">
                <a:solidFill>
                  <a:srgbClr val="042B60"/>
                </a:solidFill>
                <a:latin typeface="Now"/>
              </a:rPr>
              <a:t>OLUMLU İLETİŞİM ÖRNEĞI: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8696" y="1857352"/>
            <a:ext cx="13797917" cy="825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b="1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Ö: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sınavın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biraz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spc="23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en-US" sz="3200" spc="23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b="1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Biliyorum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öğretmenim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sınava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hazırlanamamıştım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dahaki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sınavda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tr-TR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çalışacağımdan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emin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olabilirsiniz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spc="23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en-US" sz="3200" spc="23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b="1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Ö: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değil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sınıfın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zorlandı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Ben de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herhalde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biraz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sordum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dahaki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sınavda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dikkat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edeyim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spc="23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en-US" sz="3200" spc="23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b="1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Sorular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biraz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zordu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yapmamamız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mazeret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olmamalıydı</a:t>
            </a:r>
            <a:r>
              <a:rPr lang="en-US" sz="3200" spc="23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spc="23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endParaRPr lang="en-US" sz="3200" spc="23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200" b="1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Ö: 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Sana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güveniyorum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dahaki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sınavda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hazırlanacaksın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en-US" sz="3200" spc="23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alacaksın</a:t>
            </a:r>
            <a:r>
              <a:rPr lang="en-US" sz="3200" spc="23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ts val="4375"/>
              </a:lnSpc>
              <a:spcBef>
                <a:spcPct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0152" y="1152038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4663545" y="1405697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-2368381" y="5150075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73686" y="3871762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90406" y="1258343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2782089" y="1503125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58269" y="4535805"/>
            <a:ext cx="5571461" cy="107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29"/>
              </a:lnSpc>
            </a:pPr>
            <a:r>
              <a:rPr lang="en-US" sz="6999" b="1" spc="202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6999" b="1" spc="202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Söz</a:t>
            </a:r>
            <a:r>
              <a:rPr lang="en-US" sz="6999" spc="202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58269" y="5927528"/>
            <a:ext cx="11282675" cy="1417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İnsanı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ilgi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dinlemek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4599" spc="59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749"/>
              </a:lnSpc>
            </a:pPr>
            <a:r>
              <a:rPr lang="en-US" sz="4599" spc="59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insana</a:t>
            </a:r>
            <a:r>
              <a:rPr lang="en-US" sz="4599" spc="59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99" spc="59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ikramdır</a:t>
            </a:r>
            <a:r>
              <a:rPr lang="en-US" sz="4599" spc="59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65067" y="7722477"/>
            <a:ext cx="3440694" cy="62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4199" b="1" spc="697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Mevlana</a:t>
            </a:r>
            <a:endParaRPr lang="en-US" sz="4199" b="1" spc="697" dirty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5168" y="975017"/>
            <a:ext cx="3915827" cy="3546186"/>
          </a:xfrm>
          <a:custGeom>
            <a:avLst/>
            <a:gdLst/>
            <a:ahLst/>
            <a:cxnLst/>
            <a:rect l="l" t="t" r="r" b="b"/>
            <a:pathLst>
              <a:path w="4549671" h="4549671">
                <a:moveTo>
                  <a:pt x="0" y="0"/>
                </a:moveTo>
                <a:lnTo>
                  <a:pt x="4549671" y="0"/>
                </a:lnTo>
                <a:lnTo>
                  <a:pt x="4549671" y="4549670"/>
                </a:lnTo>
                <a:lnTo>
                  <a:pt x="0" y="4549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68336" y="751012"/>
            <a:ext cx="4320480" cy="4072538"/>
          </a:xfrm>
          <a:custGeom>
            <a:avLst/>
            <a:gdLst/>
            <a:ahLst/>
            <a:cxnLst/>
            <a:rect l="l" t="t" r="r" b="b"/>
            <a:pathLst>
              <a:path w="5424630" h="5082536">
                <a:moveTo>
                  <a:pt x="0" y="0"/>
                </a:moveTo>
                <a:lnTo>
                  <a:pt x="5424630" y="0"/>
                </a:lnTo>
                <a:lnTo>
                  <a:pt x="5424630" y="5082536"/>
                </a:lnTo>
                <a:lnTo>
                  <a:pt x="0" y="5082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69651" y="2569111"/>
            <a:ext cx="17148698" cy="72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5249"/>
              </a:lnSpc>
            </a:pP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Kilis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İl </a:t>
            </a: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5249"/>
              </a:lnSpc>
            </a:pP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Yerel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Hedef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5249"/>
              </a:lnSpc>
            </a:pP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İçerik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Hazırlama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5249"/>
              </a:lnSpc>
            </a:pP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Komisyonu</a:t>
            </a:r>
            <a:endParaRPr lang="en-US" sz="4000" spc="697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249"/>
              </a:lnSpc>
            </a:pP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249"/>
              </a:lnSpc>
            </a:pP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tr-TR" sz="4000" spc="6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spc="6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Ecem</a:t>
            </a:r>
            <a:r>
              <a:rPr lang="en-US" sz="4000" spc="6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ERGÜLEN      </a:t>
            </a: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Ebru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ELMAS</a:t>
            </a:r>
          </a:p>
          <a:p>
            <a:pPr algn="just">
              <a:lnSpc>
                <a:spcPts val="5249"/>
              </a:lnSpc>
            </a:pP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249"/>
              </a:lnSpc>
            </a:pP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r-TR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spc="6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pc="697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Vakıf</a:t>
            </a:r>
            <a:r>
              <a:rPr lang="en-US" sz="4000" spc="6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DOKUMACI    Yusuf YAMAKOĞLU</a:t>
            </a:r>
          </a:p>
          <a:p>
            <a:pPr algn="just">
              <a:lnSpc>
                <a:spcPts val="5249"/>
              </a:lnSpc>
            </a:pP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pc="697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Zeynep</a:t>
            </a:r>
            <a:r>
              <a:rPr lang="en-US" sz="4000" spc="69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DUMAN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5602336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930075" y="5362140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96113" y="33211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3938425" y="-50936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8433" y="828315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5412921" y="793962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76680" y="-294154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6941168" y="-328507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00000">
            <a:off x="15743585" y="9571423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11270" y="9461192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81696" y="3930901"/>
            <a:ext cx="972414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42B60"/>
                </a:solidFill>
                <a:latin typeface="Now"/>
              </a:rPr>
              <a:t>Dinlediğiniz</a:t>
            </a:r>
            <a:r>
              <a:rPr lang="en-US" sz="6000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6000" dirty="0" err="1">
                <a:solidFill>
                  <a:srgbClr val="042B60"/>
                </a:solidFill>
                <a:latin typeface="Now"/>
              </a:rPr>
              <a:t>için</a:t>
            </a:r>
            <a:r>
              <a:rPr lang="en-US" sz="6000">
                <a:solidFill>
                  <a:srgbClr val="042B60"/>
                </a:solidFill>
                <a:latin typeface="Now"/>
              </a:rPr>
              <a:t> </a:t>
            </a:r>
            <a:r>
              <a:rPr lang="en-US" sz="6000" smtClean="0">
                <a:solidFill>
                  <a:srgbClr val="042B60"/>
                </a:solidFill>
                <a:latin typeface="Now"/>
              </a:rPr>
              <a:t>teşekkür</a:t>
            </a:r>
            <a:r>
              <a:rPr lang="en-US" sz="6000" dirty="0" smtClean="0">
                <a:solidFill>
                  <a:srgbClr val="042B60"/>
                </a:solidFill>
                <a:latin typeface="Now"/>
              </a:rPr>
              <a:t> </a:t>
            </a:r>
            <a:r>
              <a:rPr lang="en-US" sz="6000" dirty="0" err="1">
                <a:solidFill>
                  <a:srgbClr val="042B60"/>
                </a:solidFill>
                <a:latin typeface="Now"/>
              </a:rPr>
              <a:t>ederim</a:t>
            </a:r>
            <a:r>
              <a:rPr lang="en-US" sz="6000" dirty="0">
                <a:solidFill>
                  <a:srgbClr val="042B60"/>
                </a:solidFill>
                <a:latin typeface="Now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C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112381" y="642181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6308193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600024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58429" y="-285660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2424" y="3650719"/>
            <a:ext cx="5371875" cy="2657474"/>
          </a:xfrm>
          <a:custGeom>
            <a:avLst/>
            <a:gdLst/>
            <a:ahLst/>
            <a:cxnLst/>
            <a:rect l="l" t="t" r="r" b="b"/>
            <a:pathLst>
              <a:path w="5371875" h="2657474">
                <a:moveTo>
                  <a:pt x="0" y="0"/>
                </a:moveTo>
                <a:lnTo>
                  <a:pt x="5371875" y="0"/>
                </a:lnTo>
                <a:lnTo>
                  <a:pt x="5371875" y="2657474"/>
                </a:lnTo>
                <a:lnTo>
                  <a:pt x="0" y="2657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97" r="-153" b="-339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33144" y="2624500"/>
            <a:ext cx="7544436" cy="113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3"/>
              </a:lnSpc>
            </a:pPr>
            <a:r>
              <a:rPr lang="en-US" sz="6600" spc="220" dirty="0" smtClean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GİRİŞ</a:t>
            </a:r>
            <a:r>
              <a:rPr lang="en-US" sz="6600" spc="220" dirty="0" smtClean="0">
                <a:solidFill>
                  <a:srgbClr val="222423"/>
                </a:solidFill>
                <a:latin typeface="Now"/>
              </a:rPr>
              <a:t>,</a:t>
            </a:r>
            <a:endParaRPr lang="en-US" sz="6600" spc="220" dirty="0">
              <a:solidFill>
                <a:srgbClr val="222423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3144" y="4458081"/>
            <a:ext cx="781085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8"/>
              </a:lnSpc>
              <a:spcBef>
                <a:spcPct val="0"/>
              </a:spcBef>
            </a:pP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sunuda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iletişimin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tanımı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örnekleri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okulda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iletişime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katkıda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bulunabilecek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noktalar</a:t>
            </a:r>
            <a:r>
              <a:rPr lang="en-US" sz="4000" spc="121" dirty="0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222423"/>
                </a:solidFill>
                <a:latin typeface="Times New Roman" pitchFamily="18" charset="0"/>
                <a:cs typeface="Times New Roman" pitchFamily="18" charset="0"/>
              </a:rPr>
              <a:t>paylaşılacaktır</a:t>
            </a:r>
            <a:r>
              <a:rPr lang="en-US" sz="4000" spc="121" dirty="0">
                <a:solidFill>
                  <a:srgbClr val="222423"/>
                </a:solidFill>
                <a:latin typeface="Now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-3162519" y="3939240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50166" y="3153334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2547" y="1152038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5" y="0"/>
                </a:lnTo>
                <a:lnTo>
                  <a:pt x="1184465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824230" y="780900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2619" y="1746085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526568" y="1823084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43402" y="1415278"/>
            <a:ext cx="8399090" cy="1135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3"/>
              </a:lnSpc>
            </a:pPr>
            <a:r>
              <a:rPr lang="en-US" sz="6600" spc="220" dirty="0">
                <a:solidFill>
                  <a:srgbClr val="042B60"/>
                </a:solidFill>
                <a:latin typeface="Now"/>
              </a:rPr>
              <a:t>İLETİŞİM NEDİR?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44455" y="3479865"/>
            <a:ext cx="1036323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b="1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4000" b="1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insanların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duygularını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spc="121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pc="12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düşüncelerini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oldukları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birbirleriyle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paylaşmak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kullandıkları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araçtır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4000" spc="121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pc="12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yönleriyle</a:t>
            </a:r>
            <a:r>
              <a:rPr lang="en-US" sz="4000" spc="12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hayatının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4000" spc="121" dirty="0" smtClean="0">
              <a:solidFill>
                <a:srgbClr val="042B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pc="121" dirty="0" err="1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ayrılmaz</a:t>
            </a:r>
            <a:r>
              <a:rPr lang="en-US" sz="4000" spc="121" dirty="0" smtClean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121" dirty="0" err="1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parçasıdır</a:t>
            </a:r>
            <a:r>
              <a:rPr lang="en-US" sz="4000" spc="121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316" y="-701263"/>
            <a:ext cx="2808921" cy="2594422"/>
          </a:xfrm>
          <a:custGeom>
            <a:avLst/>
            <a:gdLst/>
            <a:ahLst/>
            <a:cxnLst/>
            <a:rect l="l" t="t" r="r" b="b"/>
            <a:pathLst>
              <a:path w="2808921" h="2594422">
                <a:moveTo>
                  <a:pt x="0" y="0"/>
                </a:moveTo>
                <a:lnTo>
                  <a:pt x="2808921" y="0"/>
                </a:lnTo>
                <a:lnTo>
                  <a:pt x="2808921" y="2594422"/>
                </a:lnTo>
                <a:lnTo>
                  <a:pt x="0" y="2594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467686" y="511042"/>
            <a:ext cx="2992772" cy="2764233"/>
          </a:xfrm>
          <a:custGeom>
            <a:avLst/>
            <a:gdLst/>
            <a:ahLst/>
            <a:cxnLst/>
            <a:rect l="l" t="t" r="r" b="b"/>
            <a:pathLst>
              <a:path w="2992772" h="2764233">
                <a:moveTo>
                  <a:pt x="0" y="0"/>
                </a:moveTo>
                <a:lnTo>
                  <a:pt x="2992772" y="0"/>
                </a:lnTo>
                <a:lnTo>
                  <a:pt x="2992772" y="2764233"/>
                </a:lnTo>
                <a:lnTo>
                  <a:pt x="0" y="2764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14551" y="7288528"/>
            <a:ext cx="4222155" cy="3899736"/>
          </a:xfrm>
          <a:custGeom>
            <a:avLst/>
            <a:gdLst/>
            <a:ahLst/>
            <a:cxnLst/>
            <a:rect l="l" t="t" r="r" b="b"/>
            <a:pathLst>
              <a:path w="4222155" h="3899736">
                <a:moveTo>
                  <a:pt x="0" y="0"/>
                </a:moveTo>
                <a:lnTo>
                  <a:pt x="4222156" y="0"/>
                </a:lnTo>
                <a:lnTo>
                  <a:pt x="4222156" y="3899737"/>
                </a:lnTo>
                <a:lnTo>
                  <a:pt x="0" y="3899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1140173" y="5611645"/>
            <a:ext cx="3631046" cy="3353766"/>
          </a:xfrm>
          <a:custGeom>
            <a:avLst/>
            <a:gdLst/>
            <a:ahLst/>
            <a:cxnLst/>
            <a:rect l="l" t="t" r="r" b="b"/>
            <a:pathLst>
              <a:path w="3631046" h="3353766">
                <a:moveTo>
                  <a:pt x="0" y="0"/>
                </a:moveTo>
                <a:lnTo>
                  <a:pt x="3631046" y="0"/>
                </a:lnTo>
                <a:lnTo>
                  <a:pt x="3631046" y="3353766"/>
                </a:lnTo>
                <a:lnTo>
                  <a:pt x="0" y="3353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216350" y="3439475"/>
            <a:ext cx="3723955" cy="3439580"/>
          </a:xfrm>
          <a:custGeom>
            <a:avLst/>
            <a:gdLst/>
            <a:ahLst/>
            <a:cxnLst/>
            <a:rect l="l" t="t" r="r" b="b"/>
            <a:pathLst>
              <a:path w="3723955" h="3439580">
                <a:moveTo>
                  <a:pt x="0" y="0"/>
                </a:moveTo>
                <a:lnTo>
                  <a:pt x="3723955" y="0"/>
                </a:lnTo>
                <a:lnTo>
                  <a:pt x="3723955" y="3439580"/>
                </a:lnTo>
                <a:lnTo>
                  <a:pt x="0" y="3439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-946272" y="1840462"/>
            <a:ext cx="3462428" cy="3198025"/>
          </a:xfrm>
          <a:custGeom>
            <a:avLst/>
            <a:gdLst/>
            <a:ahLst/>
            <a:cxnLst/>
            <a:rect l="l" t="t" r="r" b="b"/>
            <a:pathLst>
              <a:path w="3462428" h="3198025">
                <a:moveTo>
                  <a:pt x="0" y="0"/>
                </a:moveTo>
                <a:lnTo>
                  <a:pt x="3462428" y="0"/>
                </a:lnTo>
                <a:lnTo>
                  <a:pt x="3462428" y="3198025"/>
                </a:lnTo>
                <a:lnTo>
                  <a:pt x="0" y="3198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9990" y="1786288"/>
            <a:ext cx="9140434" cy="843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3"/>
              </a:lnSpc>
            </a:pPr>
            <a:r>
              <a:rPr lang="en-US" sz="6600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İLETİŞİM TÜRLERİ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47447" y="3410900"/>
            <a:ext cx="9238849" cy="358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7" lvl="1" indent="-453388" algn="just">
              <a:lnSpc>
                <a:spcPct val="150000"/>
              </a:lnSpc>
              <a:buFont typeface="Arial"/>
              <a:buChar char="•"/>
            </a:pP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Sözlü</a:t>
            </a:r>
            <a:r>
              <a:rPr lang="en-US" sz="40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 smtClean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906777" lvl="1" indent="-453388" algn="just">
              <a:lnSpc>
                <a:spcPct val="150000"/>
              </a:lnSpc>
              <a:buFont typeface="Arial"/>
              <a:buChar char="•"/>
            </a:pP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Sözsüz</a:t>
            </a:r>
            <a:r>
              <a:rPr lang="en-US" sz="40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 smtClean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906777" lvl="1" indent="-453388" algn="just">
              <a:lnSpc>
                <a:spcPct val="150000"/>
              </a:lnSpc>
              <a:buFont typeface="Arial"/>
              <a:buChar char="•"/>
            </a:pP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Görsel</a:t>
            </a:r>
            <a:r>
              <a:rPr lang="en-US" sz="40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40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 smtClean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906777" lvl="1" indent="-453388" algn="just">
              <a:lnSpc>
                <a:spcPct val="150000"/>
              </a:lnSpc>
              <a:buFont typeface="Arial"/>
              <a:buChar char="•"/>
            </a:pP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Yazılı</a:t>
            </a:r>
            <a:r>
              <a:rPr lang="en-US" sz="40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endParaRPr lang="en-US" sz="4000" spc="697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A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92251" y="7968421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8385" y="7492969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78547" y="6052762"/>
            <a:ext cx="7472257" cy="3831317"/>
          </a:xfrm>
          <a:custGeom>
            <a:avLst/>
            <a:gdLst/>
            <a:ahLst/>
            <a:cxnLst/>
            <a:rect l="l" t="t" r="r" b="b"/>
            <a:pathLst>
              <a:path w="7472257" h="3831317">
                <a:moveTo>
                  <a:pt x="0" y="0"/>
                </a:moveTo>
                <a:lnTo>
                  <a:pt x="7472257" y="0"/>
                </a:lnTo>
                <a:lnTo>
                  <a:pt x="7472257" y="3831317"/>
                </a:lnTo>
                <a:lnTo>
                  <a:pt x="0" y="38313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790860"/>
            <a:ext cx="14911358" cy="84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6600" dirty="0">
                <a:solidFill>
                  <a:srgbClr val="DCDBEE"/>
                </a:solidFill>
                <a:latin typeface="Times New Roman" pitchFamily="18" charset="0"/>
                <a:cs typeface="Times New Roman" pitchFamily="18" charset="0"/>
              </a:rPr>
              <a:t>İLETİŞİM ENGELİ NEDİR?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62478"/>
            <a:ext cx="1010284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tr-TR" sz="3600" spc="121" dirty="0" smtClean="0">
                <a:solidFill>
                  <a:srgbClr val="DCDBEE"/>
                </a:solidFill>
                <a:latin typeface="Times New Roman" pitchFamily="18" charset="0"/>
                <a:cs typeface="Times New Roman" pitchFamily="18" charset="0"/>
              </a:rPr>
              <a:t>İletişimde bulunan iki tarafın birbirini doğru anlamasını sağlayan noktaların belirli </a:t>
            </a:r>
          </a:p>
          <a:p>
            <a:pPr>
              <a:spcBef>
                <a:spcPct val="0"/>
              </a:spcBef>
            </a:pPr>
            <a:r>
              <a:rPr lang="tr-TR" sz="3600" spc="121" dirty="0" smtClean="0">
                <a:solidFill>
                  <a:srgbClr val="DCDBEE"/>
                </a:solidFill>
                <a:latin typeface="Times New Roman" pitchFamily="18" charset="0"/>
                <a:cs typeface="Times New Roman" pitchFamily="18" charset="0"/>
              </a:rPr>
              <a:t>etkenler sebebiyle engellenmesidir.  Öğretmen ve öğrenci arasında oluşan iletişim engelleri sağlıklı iletişimi zorlaştırabilir. </a:t>
            </a:r>
            <a:endParaRPr lang="tr-TR" sz="3600" spc="121" dirty="0">
              <a:solidFill>
                <a:srgbClr val="DCDBE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58" y="8774690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1048" y="8538072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69555" y="3163471"/>
            <a:ext cx="6425684" cy="4944469"/>
          </a:xfrm>
          <a:custGeom>
            <a:avLst/>
            <a:gdLst/>
            <a:ahLst/>
            <a:cxnLst/>
            <a:rect l="l" t="t" r="r" b="b"/>
            <a:pathLst>
              <a:path w="6425684" h="4944469">
                <a:moveTo>
                  <a:pt x="0" y="0"/>
                </a:moveTo>
                <a:lnTo>
                  <a:pt x="6425684" y="0"/>
                </a:lnTo>
                <a:lnTo>
                  <a:pt x="6425684" y="4944469"/>
                </a:lnTo>
                <a:lnTo>
                  <a:pt x="0" y="49444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511" r="-2452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790860"/>
            <a:ext cx="1491135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1"/>
              </a:lnSpc>
            </a:pPr>
            <a:r>
              <a:rPr lang="en-US" sz="6000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İLETİŞİM ENGELİ NEDİR?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1048" y="3307721"/>
            <a:ext cx="9976432" cy="339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8"/>
              </a:lnSpc>
              <a:spcBef>
                <a:spcPct val="0"/>
              </a:spcBef>
            </a:pP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İletişim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esnasında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emir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vermek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dili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kullanmak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etiketlemek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dinlememek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alay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etmek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iletişimde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bulunduğumuz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kişiyi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belli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niyet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amaç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doğrultusunda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fazlaca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övmek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öğüt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vermek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iletişim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engellerinden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121" dirty="0" err="1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bazılarıdır</a:t>
            </a:r>
            <a:r>
              <a:rPr lang="en-US" sz="3600" spc="121" dirty="0">
                <a:solidFill>
                  <a:srgbClr val="5D5A5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17939" y="-5973782"/>
            <a:ext cx="9396621" cy="8679061"/>
          </a:xfrm>
          <a:custGeom>
            <a:avLst/>
            <a:gdLst/>
            <a:ahLst/>
            <a:cxnLst/>
            <a:rect l="l" t="t" r="r" b="b"/>
            <a:pathLst>
              <a:path w="9396621" h="867906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44500" y="-4073944"/>
            <a:ext cx="8821533" cy="8147889"/>
          </a:xfrm>
          <a:custGeom>
            <a:avLst/>
            <a:gdLst/>
            <a:ahLst/>
            <a:cxnLst/>
            <a:rect l="l" t="t" r="r" b="b"/>
            <a:pathLst>
              <a:path w="8821533" h="8147889">
                <a:moveTo>
                  <a:pt x="0" y="0"/>
                </a:moveTo>
                <a:lnTo>
                  <a:pt x="8821533" y="0"/>
                </a:lnTo>
                <a:lnTo>
                  <a:pt x="8821533" y="8147888"/>
                </a:lnTo>
                <a:lnTo>
                  <a:pt x="0" y="8147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8385" y="7492969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92778" y="8236492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44500" y="5126302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4103" y="1477697"/>
            <a:ext cx="9781707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3"/>
              </a:lnSpc>
            </a:pPr>
            <a:r>
              <a:rPr lang="en-US" sz="6000" spc="220" dirty="0">
                <a:solidFill>
                  <a:srgbClr val="042B60"/>
                </a:solidFill>
                <a:latin typeface="Times New Roman" pitchFamily="18" charset="0"/>
                <a:cs typeface="Times New Roman" pitchFamily="18" charset="0"/>
              </a:rPr>
              <a:t>İLETİŞİM ENGELLERİ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961" y="3462069"/>
            <a:ext cx="9238849" cy="337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96339" lvl="1" indent="-742950" algn="just">
              <a:buFont typeface="+mj-lt"/>
              <a:buAutoNum type="arabicPeriod"/>
            </a:pP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Eleştiri</a:t>
            </a:r>
            <a:endParaRPr lang="en-US" sz="3600" spc="697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96339" lvl="1" indent="-742950" algn="just">
              <a:buFont typeface="+mj-lt"/>
              <a:buAutoNum type="arabicPeriod"/>
            </a:pP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Etiketleme</a:t>
            </a:r>
            <a:endParaRPr lang="en-US" sz="3600" spc="697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96339" lvl="1" indent="-742950" algn="just">
              <a:buFont typeface="+mj-lt"/>
              <a:buAutoNum type="arabicPeriod"/>
            </a:pP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Analiz</a:t>
            </a:r>
            <a:r>
              <a:rPr lang="en-US" sz="36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96339" lvl="1" indent="-742950" algn="just">
              <a:buFont typeface="+mj-lt"/>
              <a:buAutoNum type="arabicPeriod"/>
            </a:pP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Niyetli</a:t>
            </a:r>
            <a:r>
              <a:rPr lang="en-US" sz="36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Övme</a:t>
            </a:r>
            <a:r>
              <a:rPr lang="en-US" sz="36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96339" lvl="1" indent="-742950" algn="just">
              <a:buFont typeface="+mj-lt"/>
              <a:buAutoNum type="arabicPeriod"/>
            </a:pPr>
            <a:r>
              <a:rPr lang="en-US" sz="3600" spc="697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Emretme</a:t>
            </a:r>
            <a:endParaRPr lang="en-US" sz="3600" spc="697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249"/>
              </a:lnSpc>
            </a:pPr>
            <a:r>
              <a:rPr lang="en-US" sz="3600" spc="697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71111" y="3433494"/>
            <a:ext cx="706978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Tehdit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endParaRPr lang="en-US" sz="3600" spc="365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Ahlak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Bekçiliği</a:t>
            </a:r>
            <a:endParaRPr lang="en-US" sz="3600" spc="365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Uygunsuz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Sorma</a:t>
            </a:r>
            <a:endParaRPr lang="en-US" sz="3600" spc="365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Öğüt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Tavsiye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endParaRPr lang="en-US" sz="3600" spc="365" dirty="0">
              <a:solidFill>
                <a:srgbClr val="2242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10.Teselli </a:t>
            </a:r>
            <a:r>
              <a:rPr lang="en-US" sz="3600" spc="365" dirty="0" err="1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3600" spc="365" dirty="0">
                <a:solidFill>
                  <a:srgbClr val="224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248" y="5990025"/>
            <a:ext cx="9032018" cy="4296975"/>
          </a:xfrm>
          <a:custGeom>
            <a:avLst/>
            <a:gdLst/>
            <a:ahLst/>
            <a:cxnLst/>
            <a:rect l="l" t="t" r="r" b="b"/>
            <a:pathLst>
              <a:path w="9032018" h="4296975">
                <a:moveTo>
                  <a:pt x="0" y="0"/>
                </a:moveTo>
                <a:lnTo>
                  <a:pt x="9032018" y="0"/>
                </a:lnTo>
                <a:lnTo>
                  <a:pt x="9032018" y="4296975"/>
                </a:lnTo>
                <a:lnTo>
                  <a:pt x="0" y="4296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53" b="-66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503750"/>
            <a:ext cx="16108188" cy="315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Eleştiri</a:t>
            </a:r>
            <a:r>
              <a:rPr lang="en-US" sz="3600" b="1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Yoğun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eleştiri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bireyin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benlik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saygısını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düşürebilir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birey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değerlendirilme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korkusu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gerçek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düşünce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duygularını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saklayabilir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Kendisini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eleştiren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kişiyle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duygular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yaşayıp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iletişimi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kesebilirler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tembellik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yapıyorsun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Sorumluluklarının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farkında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değilsin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600" dirty="0" smtClean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 dirty="0" err="1" smtClean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3600" dirty="0" smtClean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dağınıksın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Kendinden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başka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kimseyi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düşünmüyorsun</a:t>
            </a:r>
            <a:r>
              <a:rPr lang="en-US" sz="3600" dirty="0">
                <a:solidFill>
                  <a:srgbClr val="76304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1063</Words>
  <Application>Microsoft Office PowerPoint</Application>
  <PresentationFormat>Özel</PresentationFormat>
  <Paragraphs>120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Now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Sarı Minimal Sade Proje Tasarım Potfolyosu Sunumu</dc:title>
  <cp:lastModifiedBy>LENOVO</cp:lastModifiedBy>
  <cp:revision>6</cp:revision>
  <dcterms:created xsi:type="dcterms:W3CDTF">2006-08-16T00:00:00Z</dcterms:created>
  <dcterms:modified xsi:type="dcterms:W3CDTF">2023-09-22T08:29:30Z</dcterms:modified>
  <dc:identifier>DAFu92u_wm4</dc:identifier>
</cp:coreProperties>
</file>